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76"/>
  </p:notesMasterIdLst>
  <p:sldIdLst>
    <p:sldId id="256" r:id="rId2"/>
    <p:sldId id="295" r:id="rId3"/>
    <p:sldId id="420" r:id="rId4"/>
    <p:sldId id="525" r:id="rId5"/>
    <p:sldId id="422" r:id="rId6"/>
    <p:sldId id="424" r:id="rId7"/>
    <p:sldId id="391" r:id="rId8"/>
    <p:sldId id="453" r:id="rId9"/>
    <p:sldId id="454" r:id="rId10"/>
    <p:sldId id="568" r:id="rId11"/>
    <p:sldId id="425" r:id="rId12"/>
    <p:sldId id="527" r:id="rId13"/>
    <p:sldId id="528" r:id="rId14"/>
    <p:sldId id="526" r:id="rId15"/>
    <p:sldId id="529" r:id="rId16"/>
    <p:sldId id="530" r:id="rId17"/>
    <p:sldId id="531" r:id="rId18"/>
    <p:sldId id="532" r:id="rId19"/>
    <p:sldId id="533" r:id="rId20"/>
    <p:sldId id="534" r:id="rId21"/>
    <p:sldId id="536" r:id="rId22"/>
    <p:sldId id="538" r:id="rId23"/>
    <p:sldId id="537" r:id="rId24"/>
    <p:sldId id="539" r:id="rId25"/>
    <p:sldId id="569" r:id="rId26"/>
    <p:sldId id="570" r:id="rId27"/>
    <p:sldId id="571" r:id="rId28"/>
    <p:sldId id="543" r:id="rId29"/>
    <p:sldId id="544" r:id="rId30"/>
    <p:sldId id="545" r:id="rId31"/>
    <p:sldId id="572" r:id="rId32"/>
    <p:sldId id="540" r:id="rId33"/>
    <p:sldId id="552" r:id="rId34"/>
    <p:sldId id="553" r:id="rId35"/>
    <p:sldId id="551" r:id="rId36"/>
    <p:sldId id="546" r:id="rId37"/>
    <p:sldId id="547" r:id="rId38"/>
    <p:sldId id="548" r:id="rId39"/>
    <p:sldId id="549" r:id="rId40"/>
    <p:sldId id="430" r:id="rId41"/>
    <p:sldId id="432" r:id="rId42"/>
    <p:sldId id="434" r:id="rId43"/>
    <p:sldId id="435" r:id="rId44"/>
    <p:sldId id="433" r:id="rId45"/>
    <p:sldId id="436" r:id="rId46"/>
    <p:sldId id="429" r:id="rId47"/>
    <p:sldId id="437" r:id="rId48"/>
    <p:sldId id="438" r:id="rId49"/>
    <p:sldId id="439" r:id="rId50"/>
    <p:sldId id="440" r:id="rId51"/>
    <p:sldId id="441" r:id="rId52"/>
    <p:sldId id="455" r:id="rId53"/>
    <p:sldId id="456" r:id="rId54"/>
    <p:sldId id="457" r:id="rId55"/>
    <p:sldId id="503" r:id="rId56"/>
    <p:sldId id="550" r:id="rId57"/>
    <p:sldId id="554" r:id="rId58"/>
    <p:sldId id="555" r:id="rId59"/>
    <p:sldId id="443" r:id="rId60"/>
    <p:sldId id="444" r:id="rId61"/>
    <p:sldId id="556" r:id="rId62"/>
    <p:sldId id="558" r:id="rId63"/>
    <p:sldId id="557" r:id="rId64"/>
    <p:sldId id="559" r:id="rId65"/>
    <p:sldId id="560" r:id="rId66"/>
    <p:sldId id="561" r:id="rId67"/>
    <p:sldId id="562" r:id="rId68"/>
    <p:sldId id="563" r:id="rId69"/>
    <p:sldId id="566" r:id="rId70"/>
    <p:sldId id="565" r:id="rId71"/>
    <p:sldId id="564" r:id="rId72"/>
    <p:sldId id="524" r:id="rId73"/>
    <p:sldId id="567" r:id="rId74"/>
    <p:sldId id="259" r:id="rId7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DBD8CF"/>
    <a:srgbClr val="C9C8B7"/>
    <a:srgbClr val="B9B799"/>
    <a:srgbClr val="A2F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1" autoAdjust="0"/>
    <p:restoredTop sz="88685" autoAdjust="0"/>
  </p:normalViewPr>
  <p:slideViewPr>
    <p:cSldViewPr>
      <p:cViewPr varScale="1">
        <p:scale>
          <a:sx n="174" d="100"/>
          <a:sy n="174" d="100"/>
        </p:scale>
        <p:origin x="936" y="1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70D2F6-41A1-4FB9-8DEA-0C65FD35AB0D}" type="datetimeFigureOut">
              <a:rPr lang="zh-CN" altLang="en-US" smtClean="0"/>
              <a:t>2023/12/7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1221B5-E10A-485A-AB8F-213CB661A8F5}" type="slidenum">
              <a:rPr lang="zh-CN" altLang="en-US" smtClean="0"/>
              <a:t>‹#›</a:t>
            </a:fld>
            <a:endParaRPr lang="zh-CN" altLang="en-US"/>
          </a:p>
        </p:txBody>
      </p:sp>
    </p:spTree>
    <p:extLst>
      <p:ext uri="{BB962C8B-B14F-4D97-AF65-F5344CB8AC3E}">
        <p14:creationId xmlns:p14="http://schemas.microsoft.com/office/powerpoint/2010/main" val="1657874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2</a:t>
            </a:fld>
            <a:endParaRPr lang="zh-CN" altLang="en-US"/>
          </a:p>
        </p:txBody>
      </p:sp>
    </p:spTree>
    <p:extLst>
      <p:ext uri="{BB962C8B-B14F-4D97-AF65-F5344CB8AC3E}">
        <p14:creationId xmlns:p14="http://schemas.microsoft.com/office/powerpoint/2010/main" val="801873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37</a:t>
            </a:fld>
            <a:endParaRPr lang="zh-CN" altLang="en-US"/>
          </a:p>
        </p:txBody>
      </p:sp>
    </p:spTree>
    <p:extLst>
      <p:ext uri="{BB962C8B-B14F-4D97-AF65-F5344CB8AC3E}">
        <p14:creationId xmlns:p14="http://schemas.microsoft.com/office/powerpoint/2010/main" val="1355528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40</a:t>
            </a:fld>
            <a:endParaRPr lang="zh-CN" altLang="en-US"/>
          </a:p>
        </p:txBody>
      </p:sp>
    </p:spTree>
    <p:extLst>
      <p:ext uri="{BB962C8B-B14F-4D97-AF65-F5344CB8AC3E}">
        <p14:creationId xmlns:p14="http://schemas.microsoft.com/office/powerpoint/2010/main" val="4276146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41</a:t>
            </a:fld>
            <a:endParaRPr lang="zh-CN" altLang="en-US"/>
          </a:p>
        </p:txBody>
      </p:sp>
    </p:spTree>
    <p:extLst>
      <p:ext uri="{BB962C8B-B14F-4D97-AF65-F5344CB8AC3E}">
        <p14:creationId xmlns:p14="http://schemas.microsoft.com/office/powerpoint/2010/main" val="2074517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43</a:t>
            </a:fld>
            <a:endParaRPr lang="zh-CN" altLang="en-US"/>
          </a:p>
        </p:txBody>
      </p:sp>
    </p:spTree>
    <p:extLst>
      <p:ext uri="{BB962C8B-B14F-4D97-AF65-F5344CB8AC3E}">
        <p14:creationId xmlns:p14="http://schemas.microsoft.com/office/powerpoint/2010/main" val="148883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44</a:t>
            </a:fld>
            <a:endParaRPr lang="zh-CN" altLang="en-US"/>
          </a:p>
        </p:txBody>
      </p:sp>
    </p:spTree>
    <p:extLst>
      <p:ext uri="{BB962C8B-B14F-4D97-AF65-F5344CB8AC3E}">
        <p14:creationId xmlns:p14="http://schemas.microsoft.com/office/powerpoint/2010/main" val="247207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46</a:t>
            </a:fld>
            <a:endParaRPr lang="zh-CN" altLang="en-US"/>
          </a:p>
        </p:txBody>
      </p:sp>
    </p:spTree>
    <p:extLst>
      <p:ext uri="{BB962C8B-B14F-4D97-AF65-F5344CB8AC3E}">
        <p14:creationId xmlns:p14="http://schemas.microsoft.com/office/powerpoint/2010/main" val="4095853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48</a:t>
            </a:fld>
            <a:endParaRPr lang="zh-CN" altLang="en-US"/>
          </a:p>
        </p:txBody>
      </p:sp>
    </p:spTree>
    <p:extLst>
      <p:ext uri="{BB962C8B-B14F-4D97-AF65-F5344CB8AC3E}">
        <p14:creationId xmlns:p14="http://schemas.microsoft.com/office/powerpoint/2010/main" val="1455260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52</a:t>
            </a:fld>
            <a:endParaRPr lang="zh-CN" altLang="en-US"/>
          </a:p>
        </p:txBody>
      </p:sp>
    </p:spTree>
    <p:extLst>
      <p:ext uri="{BB962C8B-B14F-4D97-AF65-F5344CB8AC3E}">
        <p14:creationId xmlns:p14="http://schemas.microsoft.com/office/powerpoint/2010/main" val="1118478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54</a:t>
            </a:fld>
            <a:endParaRPr lang="zh-CN" altLang="en-US"/>
          </a:p>
        </p:txBody>
      </p:sp>
    </p:spTree>
    <p:extLst>
      <p:ext uri="{BB962C8B-B14F-4D97-AF65-F5344CB8AC3E}">
        <p14:creationId xmlns:p14="http://schemas.microsoft.com/office/powerpoint/2010/main" val="2796233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latin typeface="+mn-lt"/>
                <a:ea typeface="+mn-ea"/>
                <a:cs typeface="+mn-cs"/>
              </a:rPr>
              <a:t>Spark</a:t>
            </a:r>
            <a:r>
              <a:rPr lang="zh-CN" altLang="en-US" sz="1200" kern="1200" dirty="0">
                <a:solidFill>
                  <a:schemeClr val="tx1"/>
                </a:solidFill>
                <a:latin typeface="+mn-lt"/>
                <a:ea typeface="+mn-ea"/>
                <a:cs typeface="+mn-cs"/>
              </a:rPr>
              <a:t>怎样划分任务阶段（</a:t>
            </a:r>
            <a:r>
              <a:rPr lang="en-US" altLang="zh-CN" sz="1200" kern="1200" dirty="0">
                <a:solidFill>
                  <a:schemeClr val="tx1"/>
                </a:solidFill>
                <a:latin typeface="+mn-lt"/>
                <a:ea typeface="+mn-ea"/>
                <a:cs typeface="+mn-cs"/>
              </a:rPr>
              <a:t>stage</a:t>
            </a:r>
            <a:r>
              <a:rPr lang="zh-CN" altLang="en-US" sz="1200" kern="1200" dirty="0">
                <a:solidFill>
                  <a:schemeClr val="tx1"/>
                </a:solidFill>
                <a:latin typeface="+mn-lt"/>
                <a:ea typeface="+mn-ea"/>
                <a:cs typeface="+mn-cs"/>
              </a:rPr>
              <a:t>）的例子：实线方框表示</a:t>
            </a:r>
            <a:r>
              <a:rPr lang="en-US" altLang="zh-CN" sz="1200" kern="1200" dirty="0">
                <a:solidFill>
                  <a:schemeClr val="tx1"/>
                </a:solidFill>
                <a:latin typeface="+mn-lt"/>
                <a:ea typeface="+mn-ea"/>
                <a:cs typeface="+mn-cs"/>
              </a:rPr>
              <a:t>RDD</a:t>
            </a:r>
            <a:r>
              <a:rPr lang="zh-CN" altLang="en-US" sz="1200" kern="1200" dirty="0">
                <a:solidFill>
                  <a:schemeClr val="tx1"/>
                </a:solidFill>
                <a:latin typeface="+mn-lt"/>
                <a:ea typeface="+mn-ea"/>
                <a:cs typeface="+mn-cs"/>
              </a:rPr>
              <a:t>，实心矩形表示分区（黑色表示该分区被缓存）。要在</a:t>
            </a:r>
            <a:r>
              <a:rPr lang="en-US" altLang="zh-CN" sz="1200" kern="1200" dirty="0">
                <a:solidFill>
                  <a:schemeClr val="tx1"/>
                </a:solidFill>
                <a:latin typeface="+mn-lt"/>
                <a:ea typeface="+mn-ea"/>
                <a:cs typeface="+mn-cs"/>
              </a:rPr>
              <a:t>RDD G</a:t>
            </a:r>
            <a:r>
              <a:rPr lang="zh-CN" altLang="en-US" sz="1200" kern="1200" dirty="0">
                <a:solidFill>
                  <a:schemeClr val="tx1"/>
                </a:solidFill>
                <a:latin typeface="+mn-lt"/>
                <a:ea typeface="+mn-ea"/>
                <a:cs typeface="+mn-cs"/>
              </a:rPr>
              <a:t>上执行一个动作，调度器根据宽依赖创建一组</a:t>
            </a:r>
            <a:r>
              <a:rPr lang="en-US" altLang="zh-CN" sz="1200" kern="1200" dirty="0">
                <a:solidFill>
                  <a:schemeClr val="tx1"/>
                </a:solidFill>
                <a:latin typeface="+mn-lt"/>
                <a:ea typeface="+mn-ea"/>
                <a:cs typeface="+mn-cs"/>
              </a:rPr>
              <a:t>stage</a:t>
            </a:r>
            <a:r>
              <a:rPr lang="zh-CN" altLang="en-US" sz="1200" kern="1200" dirty="0">
                <a:solidFill>
                  <a:schemeClr val="tx1"/>
                </a:solidFill>
                <a:latin typeface="+mn-lt"/>
                <a:ea typeface="+mn-ea"/>
                <a:cs typeface="+mn-cs"/>
              </a:rPr>
              <a:t>，并在每个</a:t>
            </a:r>
            <a:r>
              <a:rPr lang="en-US" altLang="zh-CN" sz="1200" kern="1200" dirty="0">
                <a:solidFill>
                  <a:schemeClr val="tx1"/>
                </a:solidFill>
                <a:latin typeface="+mn-lt"/>
                <a:ea typeface="+mn-ea"/>
                <a:cs typeface="+mn-cs"/>
              </a:rPr>
              <a:t>stage</a:t>
            </a:r>
            <a:r>
              <a:rPr lang="zh-CN" altLang="en-US" sz="1200" kern="1200" dirty="0">
                <a:solidFill>
                  <a:schemeClr val="tx1"/>
                </a:solidFill>
                <a:latin typeface="+mn-lt"/>
                <a:ea typeface="+mn-ea"/>
                <a:cs typeface="+mn-cs"/>
              </a:rPr>
              <a:t>内部将具有窄依赖的转换流水线化（</a:t>
            </a:r>
            <a:r>
              <a:rPr lang="en-US" altLang="zh-CN" sz="1200" kern="1200" dirty="0">
                <a:solidFill>
                  <a:schemeClr val="tx1"/>
                </a:solidFill>
                <a:latin typeface="+mn-lt"/>
                <a:ea typeface="+mn-ea"/>
                <a:cs typeface="+mn-cs"/>
              </a:rPr>
              <a:t>pipeline</a:t>
            </a:r>
            <a:r>
              <a:rPr lang="zh-CN" altLang="en-US" sz="1200" kern="1200" dirty="0">
                <a:solidFill>
                  <a:schemeClr val="tx1"/>
                </a:solidFill>
                <a:latin typeface="+mn-lt"/>
                <a:ea typeface="+mn-ea"/>
                <a:cs typeface="+mn-cs"/>
              </a:rPr>
              <a:t>）。 本例不用再执行</a:t>
            </a:r>
            <a:r>
              <a:rPr lang="en-US" altLang="zh-CN" sz="1200" kern="1200" dirty="0">
                <a:solidFill>
                  <a:schemeClr val="tx1"/>
                </a:solidFill>
                <a:latin typeface="+mn-lt"/>
                <a:ea typeface="+mn-ea"/>
                <a:cs typeface="+mn-cs"/>
              </a:rPr>
              <a:t>stage 1</a:t>
            </a:r>
            <a:r>
              <a:rPr lang="zh-CN" altLang="en-US" sz="1200" kern="1200" dirty="0">
                <a:solidFill>
                  <a:schemeClr val="tx1"/>
                </a:solidFill>
                <a:latin typeface="+mn-lt"/>
                <a:ea typeface="+mn-ea"/>
                <a:cs typeface="+mn-cs"/>
              </a:rPr>
              <a:t>，因为</a:t>
            </a:r>
            <a:r>
              <a:rPr lang="en-US" altLang="zh-CN" sz="1200" kern="1200" dirty="0">
                <a:solidFill>
                  <a:schemeClr val="tx1"/>
                </a:solidFill>
                <a:latin typeface="+mn-lt"/>
                <a:ea typeface="+mn-ea"/>
                <a:cs typeface="+mn-cs"/>
              </a:rPr>
              <a:t>B</a:t>
            </a:r>
            <a:r>
              <a:rPr lang="zh-CN" altLang="en-US" sz="1200" kern="1200" dirty="0">
                <a:solidFill>
                  <a:schemeClr val="tx1"/>
                </a:solidFill>
                <a:latin typeface="+mn-lt"/>
                <a:ea typeface="+mn-ea"/>
                <a:cs typeface="+mn-cs"/>
              </a:rPr>
              <a:t>已经存在于缓存中了，所以只需要运行</a:t>
            </a:r>
            <a:r>
              <a:rPr lang="en-US" altLang="zh-CN" sz="1200" kern="1200" dirty="0">
                <a:solidFill>
                  <a:schemeClr val="tx1"/>
                </a:solidFill>
                <a:latin typeface="+mn-lt"/>
                <a:ea typeface="+mn-ea"/>
                <a:cs typeface="+mn-cs"/>
              </a:rPr>
              <a:t>stage2</a:t>
            </a:r>
            <a:r>
              <a:rPr lang="zh-CN" altLang="en-US" sz="1200" kern="1200" dirty="0">
                <a:solidFill>
                  <a:schemeClr val="tx1"/>
                </a:solidFill>
                <a:latin typeface="+mn-lt"/>
                <a:ea typeface="+mn-ea"/>
                <a:cs typeface="+mn-cs"/>
              </a:rPr>
              <a:t>和</a:t>
            </a:r>
            <a:r>
              <a:rPr lang="en-US" altLang="zh-CN" sz="1200" kern="1200" dirty="0">
                <a:solidFill>
                  <a:schemeClr val="tx1"/>
                </a:solidFill>
                <a:latin typeface="+mn-lt"/>
                <a:ea typeface="+mn-ea"/>
                <a:cs typeface="+mn-cs"/>
              </a:rPr>
              <a:t>3</a:t>
            </a:r>
            <a:r>
              <a:rPr lang="zh-CN" altLang="en-US" sz="1200" kern="1200" dirty="0">
                <a:solidFill>
                  <a:schemeClr val="tx1"/>
                </a:solidFill>
                <a:latin typeface="+mn-lt"/>
                <a:ea typeface="+mn-ea"/>
                <a:cs typeface="+mn-cs"/>
              </a:rPr>
              <a:t>。</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55</a:t>
            </a:fld>
            <a:endParaRPr lang="zh-CN" altLang="en-US"/>
          </a:p>
        </p:txBody>
      </p:sp>
    </p:spTree>
    <p:extLst>
      <p:ext uri="{BB962C8B-B14F-4D97-AF65-F5344CB8AC3E}">
        <p14:creationId xmlns:p14="http://schemas.microsoft.com/office/powerpoint/2010/main" val="249675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3</a:t>
            </a:fld>
            <a:endParaRPr lang="zh-CN" altLang="en-US"/>
          </a:p>
        </p:txBody>
      </p:sp>
    </p:spTree>
    <p:extLst>
      <p:ext uri="{BB962C8B-B14F-4D97-AF65-F5344CB8AC3E}">
        <p14:creationId xmlns:p14="http://schemas.microsoft.com/office/powerpoint/2010/main" val="3151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56</a:t>
            </a:fld>
            <a:endParaRPr lang="zh-CN" altLang="en-US"/>
          </a:p>
        </p:txBody>
      </p:sp>
    </p:spTree>
    <p:extLst>
      <p:ext uri="{BB962C8B-B14F-4D97-AF65-F5344CB8AC3E}">
        <p14:creationId xmlns:p14="http://schemas.microsoft.com/office/powerpoint/2010/main" val="2020703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57</a:t>
            </a:fld>
            <a:endParaRPr lang="zh-CN" altLang="en-US"/>
          </a:p>
        </p:txBody>
      </p:sp>
    </p:spTree>
    <p:extLst>
      <p:ext uri="{BB962C8B-B14F-4D97-AF65-F5344CB8AC3E}">
        <p14:creationId xmlns:p14="http://schemas.microsoft.com/office/powerpoint/2010/main" val="2792049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59</a:t>
            </a:fld>
            <a:endParaRPr lang="zh-CN" altLang="en-US"/>
          </a:p>
        </p:txBody>
      </p:sp>
    </p:spTree>
    <p:extLst>
      <p:ext uri="{BB962C8B-B14F-4D97-AF65-F5344CB8AC3E}">
        <p14:creationId xmlns:p14="http://schemas.microsoft.com/office/powerpoint/2010/main" val="2930307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60</a:t>
            </a:fld>
            <a:endParaRPr lang="zh-CN" altLang="en-US"/>
          </a:p>
        </p:txBody>
      </p:sp>
    </p:spTree>
    <p:extLst>
      <p:ext uri="{BB962C8B-B14F-4D97-AF65-F5344CB8AC3E}">
        <p14:creationId xmlns:p14="http://schemas.microsoft.com/office/powerpoint/2010/main" val="3720472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4</a:t>
            </a:fld>
            <a:endParaRPr lang="zh-CN" altLang="en-US"/>
          </a:p>
        </p:txBody>
      </p:sp>
    </p:spTree>
    <p:extLst>
      <p:ext uri="{BB962C8B-B14F-4D97-AF65-F5344CB8AC3E}">
        <p14:creationId xmlns:p14="http://schemas.microsoft.com/office/powerpoint/2010/main" val="1318831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5</a:t>
            </a:fld>
            <a:endParaRPr lang="zh-CN" altLang="en-US"/>
          </a:p>
        </p:txBody>
      </p:sp>
    </p:spTree>
    <p:extLst>
      <p:ext uri="{BB962C8B-B14F-4D97-AF65-F5344CB8AC3E}">
        <p14:creationId xmlns:p14="http://schemas.microsoft.com/office/powerpoint/2010/main" val="330796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573BD800-BDE1-3448-8A63-0F9CDD6E4997}"/>
              </a:ext>
            </a:extLst>
          </p:cNvPr>
          <p:cNvSpPr>
            <a:spLocks noGrp="1" noRot="1" noChangeAspec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7B16D0AA-ACBC-084D-BC5D-08F1BF5C55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649DC02E-DB7C-4842-878E-7FBAF7FC1F4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FBD93CD-BEB9-6548-88BF-C3A6E7E6C9E5}" type="slidenum">
              <a:rPr lang="en-US" altLang="zh-CN" sz="1200"/>
              <a:pPr eaLnBrk="1" hangingPunct="1"/>
              <a:t>7</a:t>
            </a:fld>
            <a:endParaRPr lang="en-US" altLang="zh-CN" sz="1200"/>
          </a:p>
        </p:txBody>
      </p:sp>
    </p:spTree>
    <p:extLst>
      <p:ext uri="{BB962C8B-B14F-4D97-AF65-F5344CB8AC3E}">
        <p14:creationId xmlns:p14="http://schemas.microsoft.com/office/powerpoint/2010/main" val="149104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8</a:t>
            </a:fld>
            <a:endParaRPr lang="zh-CN" altLang="en-US"/>
          </a:p>
        </p:txBody>
      </p:sp>
    </p:spTree>
    <p:extLst>
      <p:ext uri="{BB962C8B-B14F-4D97-AF65-F5344CB8AC3E}">
        <p14:creationId xmlns:p14="http://schemas.microsoft.com/office/powerpoint/2010/main" val="85131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9</a:t>
            </a:fld>
            <a:endParaRPr lang="zh-CN" altLang="en-US"/>
          </a:p>
        </p:txBody>
      </p:sp>
    </p:spTree>
    <p:extLst>
      <p:ext uri="{BB962C8B-B14F-4D97-AF65-F5344CB8AC3E}">
        <p14:creationId xmlns:p14="http://schemas.microsoft.com/office/powerpoint/2010/main" val="2289689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11221B5-E10A-485A-AB8F-213CB661A8F5}" type="slidenum">
              <a:rPr lang="zh-CN" altLang="en-US" smtClean="0"/>
              <a:t>11</a:t>
            </a:fld>
            <a:endParaRPr lang="zh-CN" altLang="en-US"/>
          </a:p>
        </p:txBody>
      </p:sp>
    </p:spTree>
    <p:extLst>
      <p:ext uri="{BB962C8B-B14F-4D97-AF65-F5344CB8AC3E}">
        <p14:creationId xmlns:p14="http://schemas.microsoft.com/office/powerpoint/2010/main" val="3691414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11221B5-E10A-485A-AB8F-213CB661A8F5}" type="slidenum">
              <a:rPr lang="zh-CN" altLang="en-US" smtClean="0"/>
              <a:t>36</a:t>
            </a:fld>
            <a:endParaRPr lang="zh-CN" altLang="en-US"/>
          </a:p>
        </p:txBody>
      </p:sp>
    </p:spTree>
    <p:extLst>
      <p:ext uri="{BB962C8B-B14F-4D97-AF65-F5344CB8AC3E}">
        <p14:creationId xmlns:p14="http://schemas.microsoft.com/office/powerpoint/2010/main" val="4739862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单圆角矩形 6"/>
          <p:cNvSpPr/>
          <p:nvPr userDrawn="1"/>
        </p:nvSpPr>
        <p:spPr>
          <a:xfrm>
            <a:off x="-34456" y="1059582"/>
            <a:ext cx="6084168" cy="1982405"/>
          </a:xfrm>
          <a:prstGeom prst="round1Rect">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17460" y="1271653"/>
            <a:ext cx="5490645" cy="1558265"/>
          </a:xfrm>
        </p:spPr>
        <p:txBody>
          <a:bodyPr anchor="ctr"/>
          <a:lstStyle>
            <a:lvl1pPr algn="l">
              <a:defRPr sz="4050" b="0" baseline="0">
                <a:effectLst>
                  <a:outerShdw blurRad="38100" dist="38100" dir="2700000" algn="tl">
                    <a:srgbClr val="000000">
                      <a:alpha val="43137"/>
                    </a:srgbClr>
                  </a:outerShdw>
                </a:effectLst>
              </a:defRPr>
            </a:lvl1pPr>
          </a:lstStyle>
          <a:p>
            <a:r>
              <a:rPr lang="zh-CN" altLang="en-US" dirty="0"/>
              <a:t>单击此处编辑母版标题样式</a:t>
            </a:r>
          </a:p>
        </p:txBody>
      </p:sp>
    </p:spTree>
    <p:extLst>
      <p:ext uri="{BB962C8B-B14F-4D97-AF65-F5344CB8AC3E}">
        <p14:creationId xmlns:p14="http://schemas.microsoft.com/office/powerpoint/2010/main" val="2891319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2">
            <a:alphaModFix amt="23000"/>
            <a:lum/>
            <a:extLst>
              <a:ext uri="{BEBA8EAE-BF5A-486C-A8C5-ECC9F3942E4B}">
                <a14:imgProps xmlns:a14="http://schemas.microsoft.com/office/drawing/2010/main">
                  <a14:imgLayer r:embed="rId3">
                    <a14:imgEffect>
                      <a14:artisticPencilSketch pressure="77"/>
                    </a14:imgEffect>
                  </a14:imgLayer>
                </a14:imgProps>
              </a:ext>
            </a:extLst>
          </a:blip>
          <a:srcRect/>
          <a:tile tx="-31750" ty="-31750" sx="40000" sy="40000" flip="none" algn="ctr"/>
        </a:blipFill>
        <a:effectLst/>
      </p:bgPr>
    </p:bg>
    <p:spTree>
      <p:nvGrpSpPr>
        <p:cNvPr id="1" name=""/>
        <p:cNvGrpSpPr/>
        <p:nvPr/>
      </p:nvGrpSpPr>
      <p:grpSpPr>
        <a:xfrm>
          <a:off x="0" y="0"/>
          <a:ext cx="0" cy="0"/>
          <a:chOff x="0" y="0"/>
          <a:chExt cx="0" cy="0"/>
        </a:xfrm>
      </p:grpSpPr>
      <p:sp>
        <p:nvSpPr>
          <p:cNvPr id="7" name="圆角矩形 6"/>
          <p:cNvSpPr/>
          <p:nvPr userDrawn="1"/>
        </p:nvSpPr>
        <p:spPr>
          <a:xfrm>
            <a:off x="571472" y="589345"/>
            <a:ext cx="8143932" cy="1982405"/>
          </a:xfrm>
          <a:prstGeom prst="roundRect">
            <a:avLst>
              <a:gd name="adj" fmla="val 6209"/>
            </a:avLst>
          </a:prstGeom>
          <a:solidFill>
            <a:schemeClr val="tx2">
              <a:lumMod val="40000"/>
              <a:lumOff val="60000"/>
            </a:schemeClr>
          </a:solidFill>
          <a:ln>
            <a:noFill/>
          </a:ln>
          <a:effectLst>
            <a:outerShdw blurRad="50800" dist="127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 1"/>
          <p:cNvSpPr>
            <a:spLocks noGrp="1"/>
          </p:cNvSpPr>
          <p:nvPr>
            <p:ph type="ctrTitle"/>
          </p:nvPr>
        </p:nvSpPr>
        <p:spPr>
          <a:xfrm>
            <a:off x="757238" y="735546"/>
            <a:ext cx="7772400" cy="1674186"/>
          </a:xfrm>
        </p:spPr>
        <p:txBody>
          <a:bodyPr anchor="t"/>
          <a:lstStyle>
            <a:lvl1pPr algn="ctr">
              <a:defRPr sz="2100" b="0" baseline="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副标题 2"/>
          <p:cNvSpPr>
            <a:spLocks noGrp="1"/>
          </p:cNvSpPr>
          <p:nvPr>
            <p:ph type="subTitle" idx="1"/>
          </p:nvPr>
        </p:nvSpPr>
        <p:spPr>
          <a:xfrm>
            <a:off x="1443038" y="2895786"/>
            <a:ext cx="6400800" cy="1404156"/>
          </a:xfrm>
        </p:spPr>
        <p:txBody>
          <a:bodyPr anchor="t">
            <a:normAutofit/>
          </a:bodyPr>
          <a:lstStyle>
            <a:lvl1pPr marL="0" indent="0" algn="ctr">
              <a:buNone/>
              <a:defRPr sz="1200" baseline="0">
                <a:solidFill>
                  <a:schemeClr val="tx1"/>
                </a:solidFill>
                <a:latin typeface="Cambria" pitchFamily="18"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dirty="0"/>
              <a:t>单击此处编辑母版副标题样式</a:t>
            </a:r>
          </a:p>
        </p:txBody>
      </p:sp>
      <p:sp>
        <p:nvSpPr>
          <p:cNvPr id="14" name="矩形 13"/>
          <p:cNvSpPr/>
          <p:nvPr userDrawn="1"/>
        </p:nvSpPr>
        <p:spPr>
          <a:xfrm>
            <a:off x="-36512" y="4948014"/>
            <a:ext cx="9216000" cy="216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684418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2526728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日期占位符 9"/>
          <p:cNvSpPr>
            <a:spLocks noGrp="1"/>
          </p:cNvSpPr>
          <p:nvPr>
            <p:ph type="dt" sz="half" idx="10"/>
          </p:nvPr>
        </p:nvSpPr>
        <p:spPr/>
        <p:txBody>
          <a:bodyPr/>
          <a:lstStyle/>
          <a:p>
            <a:endParaRPr lang="zh-CN" altLang="en-US" dirty="0"/>
          </a:p>
        </p:txBody>
      </p:sp>
      <p:sp>
        <p:nvSpPr>
          <p:cNvPr id="11" name="页脚占位符 10"/>
          <p:cNvSpPr>
            <a:spLocks noGrp="1"/>
          </p:cNvSpPr>
          <p:nvPr>
            <p:ph type="ftr" sz="quarter" idx="11"/>
          </p:nvPr>
        </p:nvSpPr>
        <p:spPr/>
        <p:txBody>
          <a:bodyPr/>
          <a:lstStyle/>
          <a:p>
            <a:endParaRPr lang="zh-CN" altLang="en-US" dirty="0"/>
          </a:p>
        </p:txBody>
      </p:sp>
      <p:sp>
        <p:nvSpPr>
          <p:cNvPr id="12" name="灯片编号占位符 11"/>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3164611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9" name="日期占位符 8"/>
          <p:cNvSpPr>
            <a:spLocks noGrp="1"/>
          </p:cNvSpPr>
          <p:nvPr>
            <p:ph type="dt" sz="half" idx="10"/>
          </p:nvPr>
        </p:nvSpPr>
        <p:spPr/>
        <p:txBody>
          <a:bodyPr/>
          <a:lstStyle/>
          <a:p>
            <a:endParaRPr lang="zh-CN" altLang="en-US" dirty="0"/>
          </a:p>
        </p:txBody>
      </p:sp>
      <p:sp>
        <p:nvSpPr>
          <p:cNvPr id="10" name="页脚占位符 9"/>
          <p:cNvSpPr>
            <a:spLocks noGrp="1"/>
          </p:cNvSpPr>
          <p:nvPr>
            <p:ph type="ftr" sz="quarter" idx="11"/>
          </p:nvPr>
        </p:nvSpPr>
        <p:spPr/>
        <p:txBody>
          <a:bodyPr/>
          <a:lstStyle/>
          <a:p>
            <a:endParaRPr lang="zh-CN" altLang="en-US" dirty="0"/>
          </a:p>
        </p:txBody>
      </p:sp>
      <p:sp>
        <p:nvSpPr>
          <p:cNvPr id="11" name="灯片编号占位符 10"/>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1533399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8" name="日期占位符 7"/>
          <p:cNvSpPr>
            <a:spLocks noGrp="1"/>
          </p:cNvSpPr>
          <p:nvPr>
            <p:ph type="dt" sz="half" idx="10"/>
          </p:nvPr>
        </p:nvSpPr>
        <p:spPr/>
        <p:txBody>
          <a:bodyPr/>
          <a:lstStyle/>
          <a:p>
            <a:endParaRPr lang="zh-CN" altLang="en-US" dirty="0"/>
          </a:p>
        </p:txBody>
      </p:sp>
      <p:sp>
        <p:nvSpPr>
          <p:cNvPr id="9" name="页脚占位符 8"/>
          <p:cNvSpPr>
            <a:spLocks noGrp="1"/>
          </p:cNvSpPr>
          <p:nvPr>
            <p:ph type="ftr" sz="quarter" idx="11"/>
          </p:nvPr>
        </p:nvSpPr>
        <p:spPr/>
        <p:txBody>
          <a:bodyPr/>
          <a:lstStyle/>
          <a:p>
            <a:endParaRPr lang="zh-CN" altLang="en-US" dirty="0"/>
          </a:p>
        </p:txBody>
      </p:sp>
      <p:sp>
        <p:nvSpPr>
          <p:cNvPr id="10" name="灯片编号占位符 9"/>
          <p:cNvSpPr>
            <a:spLocks noGrp="1"/>
          </p:cNvSpPr>
          <p:nvPr>
            <p:ph type="sldNum" sz="quarter" idx="12"/>
          </p:nvPr>
        </p:nvSpPr>
        <p:spPr/>
        <p:txBody>
          <a:body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31378557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流程图: 延期 21"/>
          <p:cNvSpPr/>
          <p:nvPr userDrawn="1"/>
        </p:nvSpPr>
        <p:spPr>
          <a:xfrm rot="16200000">
            <a:off x="4420251" y="419751"/>
            <a:ext cx="303498" cy="9144000"/>
          </a:xfrm>
          <a:prstGeom prst="flowChartDelay">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50"/>
          </a:p>
        </p:txBody>
      </p:sp>
      <p:sp>
        <p:nvSpPr>
          <p:cNvPr id="20" name="矩形 19"/>
          <p:cNvSpPr/>
          <p:nvPr userDrawn="1"/>
        </p:nvSpPr>
        <p:spPr>
          <a:xfrm>
            <a:off x="0" y="0"/>
            <a:ext cx="9144000" cy="594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标题占位符 1"/>
          <p:cNvSpPr>
            <a:spLocks noGrp="1"/>
          </p:cNvSpPr>
          <p:nvPr>
            <p:ph type="title"/>
          </p:nvPr>
        </p:nvSpPr>
        <p:spPr>
          <a:xfrm>
            <a:off x="107504" y="105708"/>
            <a:ext cx="6817128" cy="413814"/>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107504" y="845073"/>
            <a:ext cx="8784976" cy="394092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07504" y="4948014"/>
            <a:ext cx="2026096" cy="189000"/>
          </a:xfrm>
          <a:prstGeom prst="rect">
            <a:avLst/>
          </a:prstGeom>
        </p:spPr>
        <p:txBody>
          <a:bodyPr vert="horz" lIns="91440" tIns="45720" rIns="91440" bIns="45720" rtlCol="0" anchor="ctr"/>
          <a:lstStyle>
            <a:lvl1pPr algn="l">
              <a:defRPr sz="900" baseline="0">
                <a:solidFill>
                  <a:schemeClr val="tx1">
                    <a:tint val="75000"/>
                  </a:schemeClr>
                </a:solidFill>
                <a:latin typeface="Tahoma" pitchFamily="34" charset="0"/>
                <a:ea typeface="新宋体" pitchFamily="49" charset="-122"/>
              </a:defRPr>
            </a:lvl1pPr>
          </a:lstStyle>
          <a:p>
            <a:endParaRPr lang="zh-CN" altLang="en-US" dirty="0"/>
          </a:p>
        </p:txBody>
      </p:sp>
      <p:sp>
        <p:nvSpPr>
          <p:cNvPr id="5" name="页脚占位符 4"/>
          <p:cNvSpPr>
            <a:spLocks noGrp="1"/>
          </p:cNvSpPr>
          <p:nvPr>
            <p:ph type="ftr" sz="quarter" idx="3"/>
          </p:nvPr>
        </p:nvSpPr>
        <p:spPr>
          <a:xfrm>
            <a:off x="6012160" y="4925087"/>
            <a:ext cx="2895600" cy="195486"/>
          </a:xfrm>
          <a:prstGeom prst="rect">
            <a:avLst/>
          </a:prstGeom>
        </p:spPr>
        <p:txBody>
          <a:bodyPr vert="horz" lIns="91440" tIns="45720" rIns="91440" bIns="45720" rtlCol="0" anchor="ctr"/>
          <a:lstStyle>
            <a:lvl1pPr algn="ctr">
              <a:defRPr sz="900" baseline="0">
                <a:solidFill>
                  <a:schemeClr val="tx1">
                    <a:tint val="75000"/>
                  </a:schemeClr>
                </a:solidFill>
                <a:latin typeface="Tahoma" pitchFamily="34" charset="0"/>
                <a:ea typeface="微软雅黑" pitchFamily="34" charset="-122"/>
              </a:defRPr>
            </a:lvl1pPr>
          </a:lstStyle>
          <a:p>
            <a:endParaRPr lang="zh-CN" altLang="en-US" dirty="0"/>
          </a:p>
        </p:txBody>
      </p:sp>
      <p:pic>
        <p:nvPicPr>
          <p:cNvPr id="1026" name="Picture 2" descr="C:\Users\Administrator\Desktop\REINS.png"/>
          <p:cNvPicPr>
            <a:picLocks noChangeAspect="1" noChangeArrowheads="1"/>
          </p:cNvPicPr>
          <p:nvPr userDrawn="1"/>
        </p:nvPicPr>
        <p:blipFill>
          <a:blip r:embed="rId8">
            <a:biLevel thresh="25000"/>
            <a:extLst>
              <a:ext uri="{28A0092B-C50C-407E-A947-70E740481C1C}">
                <a14:useLocalDpi xmlns:a14="http://schemas.microsoft.com/office/drawing/2010/main" val="0"/>
              </a:ext>
            </a:extLst>
          </a:blip>
          <a:srcRect/>
          <a:stretch>
            <a:fillRect/>
          </a:stretch>
        </p:blipFill>
        <p:spPr bwMode="auto">
          <a:xfrm>
            <a:off x="7344816" y="56257"/>
            <a:ext cx="1691680" cy="355253"/>
          </a:xfrm>
          <a:prstGeom prst="rect">
            <a:avLst/>
          </a:prstGeom>
          <a:noFill/>
          <a:ln w="9525">
            <a:noFill/>
            <a:prstDash val="solid"/>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TextBox 27"/>
          <p:cNvSpPr txBox="1"/>
          <p:nvPr userDrawn="1"/>
        </p:nvSpPr>
        <p:spPr>
          <a:xfrm>
            <a:off x="6876256" y="400404"/>
            <a:ext cx="2232248" cy="196208"/>
          </a:xfrm>
          <a:prstGeom prst="rect">
            <a:avLst/>
          </a:prstGeom>
          <a:noFill/>
          <a:effectLst>
            <a:outerShdw blurRad="50800" dist="38100" dir="8100000" algn="tr" rotWithShape="0">
              <a:prstClr val="black">
                <a:alpha val="40000"/>
              </a:prstClr>
            </a:outerShdw>
          </a:effectLst>
        </p:spPr>
        <p:txBody>
          <a:bodyPr wrap="square" rtlCol="0">
            <a:spAutoFit/>
          </a:bodyPr>
          <a:lstStyle/>
          <a:p>
            <a:pPr algn="ctr"/>
            <a:r>
              <a:rPr lang="en-US" altLang="zh-CN" sz="675" dirty="0" err="1">
                <a:solidFill>
                  <a:schemeClr val="bg1"/>
                </a:solidFill>
                <a:effectLst/>
                <a:latin typeface="Cambria" pitchFamily="18" charset="0"/>
              </a:rPr>
              <a:t>REliable</a:t>
            </a:r>
            <a:r>
              <a:rPr lang="en-US" altLang="zh-CN" sz="675" dirty="0">
                <a:solidFill>
                  <a:schemeClr val="bg1"/>
                </a:solidFill>
                <a:effectLst/>
                <a:latin typeface="Cambria" pitchFamily="18" charset="0"/>
              </a:rPr>
              <a:t>, </a:t>
            </a:r>
            <a:r>
              <a:rPr lang="en-US" altLang="zh-CN" sz="675" dirty="0" err="1">
                <a:solidFill>
                  <a:schemeClr val="bg1"/>
                </a:solidFill>
                <a:effectLst/>
                <a:latin typeface="Cambria" pitchFamily="18" charset="0"/>
              </a:rPr>
              <a:t>INtelligent</a:t>
            </a:r>
            <a:r>
              <a:rPr lang="en-US" altLang="zh-CN" sz="675" baseline="0" dirty="0">
                <a:solidFill>
                  <a:schemeClr val="bg1"/>
                </a:solidFill>
                <a:effectLst/>
                <a:latin typeface="Cambria" pitchFamily="18" charset="0"/>
              </a:rPr>
              <a:t> &amp; Scalable Systems</a:t>
            </a:r>
            <a:endParaRPr lang="zh-CN" altLang="en-US" sz="675" dirty="0">
              <a:solidFill>
                <a:schemeClr val="bg1"/>
              </a:solidFill>
              <a:effectLst/>
              <a:latin typeface="Cambria" pitchFamily="18" charset="0"/>
            </a:endParaRPr>
          </a:p>
        </p:txBody>
      </p:sp>
      <p:sp>
        <p:nvSpPr>
          <p:cNvPr id="31" name="矩形 30"/>
          <p:cNvSpPr/>
          <p:nvPr userDrawn="1"/>
        </p:nvSpPr>
        <p:spPr>
          <a:xfrm>
            <a:off x="6191250" y="575073"/>
            <a:ext cx="29527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600" dirty="0">
                <a:latin typeface="微软雅黑" pitchFamily="34" charset="-122"/>
                <a:ea typeface="微软雅黑" pitchFamily="34" charset="-122"/>
              </a:rPr>
              <a:t>                               </a:t>
            </a:r>
            <a:endParaRPr lang="zh-CN" altLang="en-US" sz="600" dirty="0">
              <a:solidFill>
                <a:schemeClr val="bg1"/>
              </a:solidFill>
              <a:effectLst/>
              <a:latin typeface="Cambria" pitchFamily="18" charset="0"/>
            </a:endParaRPr>
          </a:p>
        </p:txBody>
      </p:sp>
      <p:sp>
        <p:nvSpPr>
          <p:cNvPr id="32" name="矩形 31"/>
          <p:cNvSpPr/>
          <p:nvPr userDrawn="1"/>
        </p:nvSpPr>
        <p:spPr>
          <a:xfrm>
            <a:off x="4643438" y="575073"/>
            <a:ext cx="16192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3" name="矩形 32"/>
          <p:cNvSpPr/>
          <p:nvPr userDrawn="1"/>
        </p:nvSpPr>
        <p:spPr>
          <a:xfrm>
            <a:off x="3286125" y="575073"/>
            <a:ext cx="14033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4" name="矩形 33"/>
          <p:cNvSpPr/>
          <p:nvPr userDrawn="1"/>
        </p:nvSpPr>
        <p:spPr>
          <a:xfrm>
            <a:off x="2143125" y="575073"/>
            <a:ext cx="11874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5" name="矩形 34"/>
          <p:cNvSpPr/>
          <p:nvPr userDrawn="1"/>
        </p:nvSpPr>
        <p:spPr>
          <a:xfrm>
            <a:off x="1214438" y="575073"/>
            <a:ext cx="971550" cy="10715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6" name="矩形 35"/>
          <p:cNvSpPr/>
          <p:nvPr userDrawn="1"/>
        </p:nvSpPr>
        <p:spPr>
          <a:xfrm>
            <a:off x="500063" y="575073"/>
            <a:ext cx="755650" cy="10715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37" name="矩形 36"/>
          <p:cNvSpPr/>
          <p:nvPr userDrawn="1"/>
        </p:nvSpPr>
        <p:spPr>
          <a:xfrm>
            <a:off x="0" y="573882"/>
            <a:ext cx="539750" cy="10834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600" dirty="0">
              <a:latin typeface="微软雅黑" pitchFamily="34" charset="-122"/>
              <a:ea typeface="微软雅黑" pitchFamily="34" charset="-122"/>
            </a:endParaRPr>
          </a:p>
        </p:txBody>
      </p:sp>
      <p:sp>
        <p:nvSpPr>
          <p:cNvPr id="6" name="灯片编号占位符 5"/>
          <p:cNvSpPr>
            <a:spLocks noGrp="1"/>
          </p:cNvSpPr>
          <p:nvPr>
            <p:ph type="sldNum" sz="quarter" idx="4"/>
          </p:nvPr>
        </p:nvSpPr>
        <p:spPr>
          <a:xfrm>
            <a:off x="4067944" y="4894009"/>
            <a:ext cx="1008112" cy="234173"/>
          </a:xfrm>
          <a:prstGeom prst="rect">
            <a:avLst/>
          </a:prstGeom>
        </p:spPr>
        <p:txBody>
          <a:bodyPr vert="horz" lIns="91440" tIns="45720" rIns="91440" bIns="45720" rtlCol="0" anchor="ctr"/>
          <a:lstStyle>
            <a:lvl1pPr algn="ctr">
              <a:defRPr sz="1050" b="1" baseline="0">
                <a:solidFill>
                  <a:schemeClr val="bg1"/>
                </a:solidFill>
                <a:latin typeface="Tahoma" pitchFamily="34" charset="0"/>
                <a:ea typeface="微软雅黑" pitchFamily="34" charset="-122"/>
              </a:defRPr>
            </a:lvl1pPr>
          </a:lstStyle>
          <a:p>
            <a:fld id="{CB818ED7-1FAF-4BEC-A906-EB6564C334EB}" type="slidenum">
              <a:rPr lang="zh-CN" altLang="en-US" smtClean="0"/>
              <a:pPr/>
              <a:t>‹#›</a:t>
            </a:fld>
            <a:endParaRPr lang="zh-CN" altLang="en-US" dirty="0"/>
          </a:p>
        </p:txBody>
      </p:sp>
    </p:spTree>
    <p:extLst>
      <p:ext uri="{BB962C8B-B14F-4D97-AF65-F5344CB8AC3E}">
        <p14:creationId xmlns:p14="http://schemas.microsoft.com/office/powerpoint/2010/main" val="929226096"/>
      </p:ext>
    </p:extLst>
  </p:cSld>
  <p:clrMap bg1="lt1" tx1="dk1" bg2="lt2" tx2="dk2" accent1="accent1" accent2="accent2" accent3="accent3" accent4="accent4" accent5="accent5" accent6="accent6" hlink="hlink" folHlink="folHlink"/>
  <p:sldLayoutIdLst>
    <p:sldLayoutId id="2147483657" r:id="rId1"/>
    <p:sldLayoutId id="2147483649" r:id="rId2"/>
    <p:sldLayoutId id="2147483650" r:id="rId3"/>
    <p:sldLayoutId id="2147483653" r:id="rId4"/>
    <p:sldLayoutId id="2147483654" r:id="rId5"/>
    <p:sldLayoutId id="2147483655"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85800" rtl="0" eaLnBrk="1" latinLnBrk="0" hangingPunct="1">
        <a:spcBef>
          <a:spcPct val="0"/>
        </a:spcBef>
        <a:buNone/>
        <a:defRPr sz="2400" b="0" kern="1200" baseline="0">
          <a:solidFill>
            <a:schemeClr val="bg1"/>
          </a:solidFill>
          <a:effectLst>
            <a:outerShdw blurRad="38100" dist="38100" dir="2700000" algn="tl">
              <a:srgbClr val="000000">
                <a:alpha val="43137"/>
              </a:srgbClr>
            </a:outerShdw>
          </a:effectLst>
          <a:latin typeface="Tahoma" pitchFamily="34" charset="0"/>
          <a:ea typeface="微软雅黑" pitchFamily="34" charset="-122"/>
          <a:cs typeface="Tahoma" pitchFamily="34" charset="0"/>
        </a:defRPr>
      </a:lvl1pPr>
    </p:titleStyle>
    <p:body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reins.se.sjtu.edu.cn/~chenhp"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hub.docker.com/r/apache/spark-py/tags" TargetMode="External"/><Relationship Id="rId2" Type="http://schemas.openxmlformats.org/officeDocument/2006/relationships/hyperlink" Target="https://pypi.org/project/pyspark/" TargetMode="Externa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spark.apache.org/docs/latest/running-on-mesos.html" TargetMode="External"/><Relationship Id="rId2" Type="http://schemas.openxmlformats.org/officeDocument/2006/relationships/hyperlink" Target="https://spark.apache.org/docs/latest/spark-standalone.html" TargetMode="External"/><Relationship Id="rId1" Type="http://schemas.openxmlformats.org/officeDocument/2006/relationships/slideLayout" Target="../slideLayouts/slideLayout3.xml"/><Relationship Id="rId5" Type="http://schemas.openxmlformats.org/officeDocument/2006/relationships/hyperlink" Target="https://spark.apache.org/docs/latest/running-on-kubernetes.html" TargetMode="External"/><Relationship Id="rId4" Type="http://schemas.openxmlformats.org/officeDocument/2006/relationships/hyperlink" Target="https://spark.apache.org/docs/latest/running-on-yarn.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park.apache.or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wiki.apache.org/hadoop/AmazonS3"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hadoop.apache.org/docs/stable/api/org/apache/hadoop/mapred/InputFormat.html" TargetMode="External"/><Relationship Id="rId4" Type="http://schemas.openxmlformats.org/officeDocument/2006/relationships/hyperlink" Target="https://hadoop.apache.org/docs/stable/api/org/apache/hadoop/mapred/SequenceFileInputFormat.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spark.apache.org/docs/latest/tuning.htm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spark.apache.org/docs/latest/configuration.html#memory-managemen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spark.apache.org/docs/latest/sql-getting-started.html#creating-dataset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hyperlink" Target="https://spark.apache.org/docs/latest/sql-data-sources.html"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spark.apache.org/docs/latest/sql-data-sources.html" TargetMode="External"/><Relationship Id="rId2" Type="http://schemas.openxmlformats.org/officeDocument/2006/relationships/hyperlink" Target="https://spark.apache.org/docs/latest/sql-getting-started.html#interoperating-with-rdds"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https://spark.apache.org/docs/latest/api/scala/org/apache/spark/sql/Encoder.html"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spark.apache.org/docs/latest/graphx-programming-guide.html#property_graph" TargetMode="External"/><Relationship Id="rId2" Type="http://schemas.openxmlformats.org/officeDocument/2006/relationships/hyperlink" Target="https://spark.apache.org/docs/latest/api/scala/org/apache/spark/rdd/RDD.html" TargetMode="Externa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72.xml.rels><?xml version="1.0" encoding="UTF-8" standalone="yes"?>
<Relationships xmlns="http://schemas.openxmlformats.org/package/2006/relationships"><Relationship Id="rId8" Type="http://schemas.openxmlformats.org/officeDocument/2006/relationships/hyperlink" Target="http://spark.apache.org/docs/latest/api/java/index.html" TargetMode="External"/><Relationship Id="rId3" Type="http://schemas.openxmlformats.org/officeDocument/2006/relationships/hyperlink" Target="https://spark.apache.org/docs/latest/cluster-overview.html" TargetMode="External"/><Relationship Id="rId7" Type="http://schemas.openxmlformats.org/officeDocument/2006/relationships/hyperlink" Target="http://spark.apache.org/docs/latest/api/python/index.html" TargetMode="External"/><Relationship Id="rId2" Type="http://schemas.openxmlformats.org/officeDocument/2006/relationships/hyperlink" Target="https://spark.apache.org/docs/latest/spark-standalone.html" TargetMode="External"/><Relationship Id="rId1" Type="http://schemas.openxmlformats.org/officeDocument/2006/relationships/slideLayout" Target="../slideLayouts/slideLayout3.xml"/><Relationship Id="rId6" Type="http://schemas.openxmlformats.org/officeDocument/2006/relationships/hyperlink" Target="https://spark.apache.org/docs/latest/sql-programming-guide.html" TargetMode="External"/><Relationship Id="rId5" Type="http://schemas.openxmlformats.org/officeDocument/2006/relationships/hyperlink" Target="https://spark.apache.org/docs/latest/rdd-programming-guide.html" TargetMode="External"/><Relationship Id="rId4" Type="http://schemas.openxmlformats.org/officeDocument/2006/relationships/hyperlink" Target="https://spark.apache.org/docs/latest/quick-start.html" TargetMode="External"/><Relationship Id="rId9" Type="http://schemas.openxmlformats.org/officeDocument/2006/relationships/hyperlink" Target="http://spark.apache.org/docs/latest/api/scala/index.html"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spark.apache.org/docs/latest/streaming-programming-guide.html" TargetMode="External"/><Relationship Id="rId2" Type="http://schemas.openxmlformats.org/officeDocument/2006/relationships/hyperlink" Target="https://spark.apache.org/docs/latest/structured-streaming-programming-guide.html" TargetMode="External"/><Relationship Id="rId1" Type="http://schemas.openxmlformats.org/officeDocument/2006/relationships/slideLayout" Target="../slideLayouts/slideLayout3.xml"/><Relationship Id="rId6" Type="http://schemas.openxmlformats.org/officeDocument/2006/relationships/hyperlink" Target="https://javahelps.com/how-to-set-up-scala-in-intellij-idea" TargetMode="External"/><Relationship Id="rId5" Type="http://schemas.openxmlformats.org/officeDocument/2006/relationships/hyperlink" Target="https://spark.apache.org/docs/latest/graphx-programming-guide.html" TargetMode="External"/><Relationship Id="rId4" Type="http://schemas.openxmlformats.org/officeDocument/2006/relationships/hyperlink" Target="https://spark.apache.org/docs/latest/ml-guide.html"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nchor="ctr"/>
          <a:lstStyle/>
          <a:p>
            <a:r>
              <a:rPr lang="en-US" altLang="zh-CN" sz="2400" dirty="0"/>
              <a:t>Architecture of Enterprise </a:t>
            </a:r>
            <a:r>
              <a:rPr lang="en-US" altLang="zh-CN" sz="2400"/>
              <a:t>Applications 25</a:t>
            </a:r>
            <a:br>
              <a:rPr lang="en-US" altLang="zh-CN" sz="2400" dirty="0"/>
            </a:br>
            <a:r>
              <a:rPr lang="en-US" altLang="zh-CN" sz="2400" dirty="0"/>
              <a:t>Spark</a:t>
            </a:r>
            <a:br>
              <a:rPr lang="en-US" altLang="zh-CN" sz="2400" dirty="0"/>
            </a:br>
            <a:endParaRPr lang="zh-CN" altLang="en-US" sz="1350" i="1" dirty="0">
              <a:solidFill>
                <a:schemeClr val="tx1"/>
              </a:solidFill>
              <a:effectLst/>
              <a:latin typeface="Times New Roman" pitchFamily="18" charset="0"/>
              <a:ea typeface="幼圆" pitchFamily="49" charset="-122"/>
              <a:cs typeface="Times New Roman" pitchFamily="18" charset="0"/>
            </a:endParaRPr>
          </a:p>
        </p:txBody>
      </p:sp>
      <p:sp>
        <p:nvSpPr>
          <p:cNvPr id="4" name="副标题 3"/>
          <p:cNvSpPr>
            <a:spLocks noGrp="1"/>
          </p:cNvSpPr>
          <p:nvPr>
            <p:ph type="subTitle" idx="1"/>
          </p:nvPr>
        </p:nvSpPr>
        <p:spPr>
          <a:xfrm>
            <a:off x="2225279" y="2895786"/>
            <a:ext cx="4800600" cy="1836204"/>
          </a:xfrm>
        </p:spPr>
        <p:txBody>
          <a:bodyPr>
            <a:normAutofit/>
          </a:bodyPr>
          <a:lstStyle/>
          <a:p>
            <a:r>
              <a:rPr lang="en-US" altLang="zh-CN" b="1" dirty="0"/>
              <a:t>Haopeng Chen</a:t>
            </a:r>
          </a:p>
          <a:p>
            <a:endParaRPr lang="en-US" altLang="zh-CN" dirty="0"/>
          </a:p>
          <a:p>
            <a:r>
              <a:rPr lang="en-US" altLang="zh-CN" sz="1350" b="1" i="1" dirty="0" err="1"/>
              <a:t>RE</a:t>
            </a:r>
            <a:r>
              <a:rPr lang="en-US" altLang="zh-CN" i="1" dirty="0" err="1"/>
              <a:t>liable</a:t>
            </a:r>
            <a:r>
              <a:rPr lang="en-US" altLang="zh-CN" i="1" dirty="0"/>
              <a:t>, </a:t>
            </a:r>
            <a:r>
              <a:rPr lang="en-US" altLang="zh-CN" sz="1350" b="1" i="1" dirty="0" err="1"/>
              <a:t>IN</a:t>
            </a:r>
            <a:r>
              <a:rPr lang="en-US" altLang="zh-CN" i="1" dirty="0" err="1"/>
              <a:t>telligent</a:t>
            </a:r>
            <a:r>
              <a:rPr lang="en-US" altLang="zh-CN" i="1" dirty="0"/>
              <a:t> and </a:t>
            </a:r>
            <a:r>
              <a:rPr lang="en-US" altLang="zh-CN" sz="1350" b="1" i="1" dirty="0"/>
              <a:t>S</a:t>
            </a:r>
            <a:r>
              <a:rPr lang="en-US" altLang="zh-CN" i="1" dirty="0"/>
              <a:t>calable Systems Group (</a:t>
            </a:r>
            <a:r>
              <a:rPr lang="en-US" altLang="zh-CN" b="1" i="1" dirty="0"/>
              <a:t>REINS</a:t>
            </a:r>
            <a:r>
              <a:rPr lang="en-US" altLang="zh-CN" i="1" dirty="0"/>
              <a:t>)</a:t>
            </a:r>
          </a:p>
          <a:p>
            <a:r>
              <a:rPr lang="en-US" altLang="zh-CN" dirty="0"/>
              <a:t>Shanghai Jiao Tong University</a:t>
            </a:r>
          </a:p>
          <a:p>
            <a:r>
              <a:rPr lang="en-US" altLang="zh-CN" dirty="0"/>
              <a:t>Shanghai, China</a:t>
            </a:r>
          </a:p>
          <a:p>
            <a:r>
              <a:rPr lang="en-US" altLang="zh-CN" u="sng" dirty="0">
                <a:hlinkClick r:id="rId2"/>
              </a:rPr>
              <a:t>http://reins.se.sjtu.edu.cn/~chenhp</a:t>
            </a:r>
            <a:r>
              <a:rPr lang="en-US" altLang="zh-CN" dirty="0"/>
              <a:t> </a:t>
            </a:r>
          </a:p>
          <a:p>
            <a:r>
              <a:rPr lang="en-US" altLang="zh-CN" dirty="0"/>
              <a:t>e-mail: chen-hp@sjtu.edu.cn</a:t>
            </a:r>
            <a:endParaRPr lang="zh-CN" altLang="en-US" dirty="0"/>
          </a:p>
        </p:txBody>
      </p:sp>
    </p:spTree>
    <p:extLst>
      <p:ext uri="{BB962C8B-B14F-4D97-AF65-F5344CB8AC3E}">
        <p14:creationId xmlns:p14="http://schemas.microsoft.com/office/powerpoint/2010/main" val="77512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1C03F-210C-3C32-AF9E-9F8FB6F282E3}"/>
              </a:ext>
            </a:extLst>
          </p:cNvPr>
          <p:cNvSpPr>
            <a:spLocks noGrp="1"/>
          </p:cNvSpPr>
          <p:nvPr>
            <p:ph type="title"/>
          </p:nvPr>
        </p:nvSpPr>
        <p:spPr/>
        <p:txBody>
          <a:bodyPr/>
          <a:lstStyle/>
          <a:p>
            <a:r>
              <a:rPr kumimoji="1" lang="en-US" altLang="zh-CN" dirty="0"/>
              <a:t>Download </a:t>
            </a:r>
            <a:r>
              <a:rPr kumimoji="1" lang="en-US" altLang="zh-CN" dirty="0" err="1"/>
              <a:t>Apach</a:t>
            </a:r>
            <a:r>
              <a:rPr kumimoji="1" lang="zh-CN" altLang="en-US" dirty="0"/>
              <a:t> </a:t>
            </a:r>
            <a:r>
              <a:rPr kumimoji="1" lang="en-US" altLang="zh-CN" dirty="0"/>
              <a:t>Spark</a:t>
            </a:r>
            <a:endParaRPr kumimoji="1" lang="zh-CN" altLang="en-US" dirty="0"/>
          </a:p>
        </p:txBody>
      </p:sp>
      <p:sp>
        <p:nvSpPr>
          <p:cNvPr id="3" name="内容占位符 2">
            <a:extLst>
              <a:ext uri="{FF2B5EF4-FFF2-40B4-BE49-F238E27FC236}">
                <a16:creationId xmlns:a16="http://schemas.microsoft.com/office/drawing/2014/main" id="{FA6CC815-AE01-9732-1DA3-005619D7C9F0}"/>
              </a:ext>
            </a:extLst>
          </p:cNvPr>
          <p:cNvSpPr>
            <a:spLocks noGrp="1"/>
          </p:cNvSpPr>
          <p:nvPr>
            <p:ph idx="1"/>
          </p:nvPr>
        </p:nvSpPr>
        <p:spPr/>
        <p:txBody>
          <a:bodyPr/>
          <a:lstStyle/>
          <a:p>
            <a:endParaRPr kumimoji="1" lang="en-US" altLang="zh-CN" dirty="0"/>
          </a:p>
          <a:p>
            <a:endParaRPr kumimoji="1" lang="en-US" altLang="zh-CN" dirty="0"/>
          </a:p>
          <a:p>
            <a:endParaRPr kumimoji="1" lang="en-US" altLang="zh-CN" dirty="0"/>
          </a:p>
          <a:p>
            <a:endParaRPr kumimoji="1" lang="en-US" altLang="zh-CN" dirty="0"/>
          </a:p>
          <a:p>
            <a:endParaRPr lang="en" altLang="zh-CN" dirty="0"/>
          </a:p>
          <a:p>
            <a:r>
              <a:rPr lang="en" altLang="zh-CN" dirty="0"/>
              <a:t>Installing with </a:t>
            </a:r>
            <a:r>
              <a:rPr lang="en" altLang="zh-CN" dirty="0" err="1"/>
              <a:t>PyPi</a:t>
            </a:r>
            <a:endParaRPr lang="en" altLang="zh-CN" dirty="0"/>
          </a:p>
          <a:p>
            <a:pPr lvl="1"/>
            <a:r>
              <a:rPr lang="en" altLang="zh-CN" sz="1800" dirty="0">
                <a:hlinkClick r:id="rId2">
                  <a:extLst>
                    <a:ext uri="{A12FA001-AC4F-418D-AE19-62706E023703}">
                      <ahyp:hlinkClr xmlns:ahyp="http://schemas.microsoft.com/office/drawing/2018/hyperlinkcolor" val="tx"/>
                    </a:ext>
                  </a:extLst>
                </a:hlinkClick>
              </a:rPr>
              <a:t>PySpark</a:t>
            </a:r>
            <a:r>
              <a:rPr lang="en" altLang="zh-CN" sz="1800" dirty="0"/>
              <a:t> is now available in </a:t>
            </a:r>
            <a:r>
              <a:rPr lang="en" altLang="zh-CN" sz="1800" dirty="0" err="1"/>
              <a:t>pypi</a:t>
            </a:r>
            <a:r>
              <a:rPr lang="en" altLang="zh-CN" sz="1800" dirty="0"/>
              <a:t>. To install just run</a:t>
            </a:r>
            <a:r>
              <a:rPr lang="en" altLang="zh-CN" b="0" i="0" dirty="0">
                <a:solidFill>
                  <a:srgbClr val="666666"/>
                </a:solidFill>
                <a:effectLst/>
                <a:latin typeface="DM Sans" pitchFamily="2" charset="0"/>
              </a:rPr>
              <a:t> </a:t>
            </a:r>
            <a:r>
              <a:rPr lang="en" altLang="zh-CN" b="0" i="0" dirty="0">
                <a:solidFill>
                  <a:schemeClr val="tx2"/>
                </a:solidFill>
                <a:effectLst/>
                <a:latin typeface="DM Sans" pitchFamily="2" charset="0"/>
              </a:rPr>
              <a:t>pip install </a:t>
            </a:r>
            <a:r>
              <a:rPr lang="en" altLang="zh-CN" b="0" i="0" dirty="0" err="1">
                <a:solidFill>
                  <a:schemeClr val="tx2"/>
                </a:solidFill>
                <a:effectLst/>
                <a:latin typeface="DM Sans" pitchFamily="2" charset="0"/>
              </a:rPr>
              <a:t>pyspark</a:t>
            </a:r>
            <a:r>
              <a:rPr lang="en" altLang="zh-CN" b="0" i="0" dirty="0">
                <a:solidFill>
                  <a:srgbClr val="666666"/>
                </a:solidFill>
                <a:effectLst/>
                <a:latin typeface="DM Sans" pitchFamily="2" charset="0"/>
              </a:rPr>
              <a:t>.</a:t>
            </a:r>
          </a:p>
          <a:p>
            <a:r>
              <a:rPr lang="en" altLang="zh-CN" dirty="0"/>
              <a:t>Convenience Docker Container Images</a:t>
            </a:r>
          </a:p>
          <a:p>
            <a:pPr lvl="1"/>
            <a:r>
              <a:rPr lang="en" altLang="zh-CN" dirty="0">
                <a:hlinkClick r:id="rId3"/>
              </a:rPr>
              <a:t>https://hub.docker.com/r/apache/spark-py/tags</a:t>
            </a:r>
            <a:r>
              <a:rPr lang="en" altLang="zh-CN" dirty="0"/>
              <a:t> </a:t>
            </a:r>
          </a:p>
          <a:p>
            <a:pPr lvl="1"/>
            <a:r>
              <a:rPr lang="en" altLang="zh-CN" dirty="0">
                <a:solidFill>
                  <a:schemeClr val="tx2"/>
                </a:solidFill>
              </a:rPr>
              <a:t>docker pull </a:t>
            </a:r>
            <a:r>
              <a:rPr lang="en" altLang="zh-CN" dirty="0" err="1">
                <a:solidFill>
                  <a:schemeClr val="tx2"/>
                </a:solidFill>
              </a:rPr>
              <a:t>apache</a:t>
            </a:r>
            <a:r>
              <a:rPr lang="en" altLang="zh-CN" dirty="0">
                <a:solidFill>
                  <a:schemeClr val="tx2"/>
                </a:solidFill>
              </a:rPr>
              <a:t>/</a:t>
            </a:r>
            <a:r>
              <a:rPr lang="en" altLang="zh-CN" dirty="0" err="1">
                <a:solidFill>
                  <a:schemeClr val="tx2"/>
                </a:solidFill>
              </a:rPr>
              <a:t>spark-py:latest</a:t>
            </a:r>
            <a:endParaRPr lang="en" altLang="zh-CN" dirty="0">
              <a:solidFill>
                <a:schemeClr val="tx2"/>
              </a:solidFill>
            </a:endParaRPr>
          </a:p>
          <a:p>
            <a:endParaRPr lang="en" altLang="zh-CN" b="0" i="0" dirty="0">
              <a:solidFill>
                <a:srgbClr val="666666"/>
              </a:solidFill>
              <a:effectLst/>
              <a:latin typeface="DM Sans" pitchFamily="2" charset="0"/>
            </a:endParaRPr>
          </a:p>
          <a:p>
            <a:pPr lvl="1"/>
            <a:endParaRPr kumimoji="1" lang="zh-CN" altLang="en-US" dirty="0"/>
          </a:p>
        </p:txBody>
      </p:sp>
      <p:sp>
        <p:nvSpPr>
          <p:cNvPr id="4" name="灯片编号占位符 3">
            <a:extLst>
              <a:ext uri="{FF2B5EF4-FFF2-40B4-BE49-F238E27FC236}">
                <a16:creationId xmlns:a16="http://schemas.microsoft.com/office/drawing/2014/main" id="{2631E6F4-90CB-7016-133F-69D1404BA7F9}"/>
              </a:ext>
            </a:extLst>
          </p:cNvPr>
          <p:cNvSpPr>
            <a:spLocks noGrp="1"/>
          </p:cNvSpPr>
          <p:nvPr>
            <p:ph type="sldNum" sz="quarter" idx="12"/>
          </p:nvPr>
        </p:nvSpPr>
        <p:spPr/>
        <p:txBody>
          <a:bodyPr/>
          <a:lstStyle/>
          <a:p>
            <a:fld id="{CB818ED7-1FAF-4BEC-A906-EB6564C334EB}" type="slidenum">
              <a:rPr lang="zh-CN" altLang="en-US" smtClean="0"/>
              <a:pPr/>
              <a:t>10</a:t>
            </a:fld>
            <a:endParaRPr lang="zh-CN" altLang="en-US" dirty="0"/>
          </a:p>
        </p:txBody>
      </p:sp>
      <p:pic>
        <p:nvPicPr>
          <p:cNvPr id="5" name="图片 4">
            <a:extLst>
              <a:ext uri="{FF2B5EF4-FFF2-40B4-BE49-F238E27FC236}">
                <a16:creationId xmlns:a16="http://schemas.microsoft.com/office/drawing/2014/main" id="{EC7EB94F-18D0-0014-2C35-79E045D7E061}"/>
              </a:ext>
            </a:extLst>
          </p:cNvPr>
          <p:cNvPicPr>
            <a:picLocks noChangeAspect="1"/>
          </p:cNvPicPr>
          <p:nvPr/>
        </p:nvPicPr>
        <p:blipFill>
          <a:blip r:embed="rId4"/>
          <a:stretch>
            <a:fillRect/>
          </a:stretch>
        </p:blipFill>
        <p:spPr>
          <a:xfrm>
            <a:off x="-725" y="853313"/>
            <a:ext cx="9144725" cy="1467289"/>
          </a:xfrm>
          <a:prstGeom prst="rect">
            <a:avLst/>
          </a:prstGeom>
        </p:spPr>
      </p:pic>
    </p:spTree>
    <p:extLst>
      <p:ext uri="{BB962C8B-B14F-4D97-AF65-F5344CB8AC3E}">
        <p14:creationId xmlns:p14="http://schemas.microsoft.com/office/powerpoint/2010/main" val="311249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6F1BD-BF69-4A6F-A8EA-419DB0DC7388}"/>
              </a:ext>
            </a:extLst>
          </p:cNvPr>
          <p:cNvSpPr>
            <a:spLocks noGrp="1"/>
          </p:cNvSpPr>
          <p:nvPr>
            <p:ph type="title"/>
          </p:nvPr>
        </p:nvSpPr>
        <p:spPr/>
        <p:txBody>
          <a:bodyPr/>
          <a:lstStyle/>
          <a:p>
            <a:r>
              <a:rPr lang="en-US" altLang="zh-CN" dirty="0"/>
              <a:t>Spark Components</a:t>
            </a:r>
            <a:endParaRPr lang="zh-CN" altLang="en-US" dirty="0"/>
          </a:p>
        </p:txBody>
      </p:sp>
      <p:sp>
        <p:nvSpPr>
          <p:cNvPr id="3" name="内容占位符 2">
            <a:extLst>
              <a:ext uri="{FF2B5EF4-FFF2-40B4-BE49-F238E27FC236}">
                <a16:creationId xmlns:a16="http://schemas.microsoft.com/office/drawing/2014/main" id="{C82564BA-1EE1-4C6B-A0A7-A0E078157150}"/>
              </a:ext>
            </a:extLst>
          </p:cNvPr>
          <p:cNvSpPr>
            <a:spLocks noGrp="1"/>
          </p:cNvSpPr>
          <p:nvPr>
            <p:ph idx="1"/>
          </p:nvPr>
        </p:nvSpPr>
        <p:spPr/>
        <p:txBody>
          <a:bodyPr/>
          <a:lstStyle/>
          <a:p>
            <a:r>
              <a:rPr lang="en-US" altLang="zh-CN" dirty="0"/>
              <a:t>Spark applications run as independent sets of processes on a cluster, coordinated by the </a:t>
            </a:r>
            <a:r>
              <a:rPr lang="en-US" altLang="zh-CN" dirty="0" err="1">
                <a:solidFill>
                  <a:srgbClr val="FF0000"/>
                </a:solidFill>
              </a:rPr>
              <a:t>SparkContext</a:t>
            </a:r>
            <a:r>
              <a:rPr lang="en-US" altLang="zh-CN" dirty="0"/>
              <a:t> object in your main program (called the </a:t>
            </a:r>
            <a:r>
              <a:rPr lang="en-US" altLang="zh-CN" i="1" dirty="0">
                <a:solidFill>
                  <a:srgbClr val="FF0000"/>
                </a:solidFill>
              </a:rPr>
              <a:t>driver program</a:t>
            </a:r>
            <a:r>
              <a:rPr lang="en-US" altLang="zh-CN" dirty="0"/>
              <a:t>).</a:t>
            </a:r>
          </a:p>
          <a:p>
            <a:endParaRPr lang="zh-CN" altLang="en-US" dirty="0"/>
          </a:p>
        </p:txBody>
      </p:sp>
      <p:sp>
        <p:nvSpPr>
          <p:cNvPr id="4" name="灯片编号占位符 3">
            <a:extLst>
              <a:ext uri="{FF2B5EF4-FFF2-40B4-BE49-F238E27FC236}">
                <a16:creationId xmlns:a16="http://schemas.microsoft.com/office/drawing/2014/main" id="{C3034734-4776-459B-8D27-457334C7C45B}"/>
              </a:ext>
            </a:extLst>
          </p:cNvPr>
          <p:cNvSpPr>
            <a:spLocks noGrp="1"/>
          </p:cNvSpPr>
          <p:nvPr>
            <p:ph type="sldNum" sz="quarter" idx="12"/>
          </p:nvPr>
        </p:nvSpPr>
        <p:spPr/>
        <p:txBody>
          <a:bodyPr/>
          <a:lstStyle/>
          <a:p>
            <a:fld id="{CB818ED7-1FAF-4BEC-A906-EB6564C334EB}" type="slidenum">
              <a:rPr lang="zh-CN" altLang="en-US" smtClean="0"/>
              <a:pPr/>
              <a:t>11</a:t>
            </a:fld>
            <a:endParaRPr lang="zh-CN" altLang="en-US" dirty="0"/>
          </a:p>
        </p:txBody>
      </p:sp>
      <p:pic>
        <p:nvPicPr>
          <p:cNvPr id="1026" name="Picture 2" descr="Spark cluster components">
            <a:extLst>
              <a:ext uri="{FF2B5EF4-FFF2-40B4-BE49-F238E27FC236}">
                <a16:creationId xmlns:a16="http://schemas.microsoft.com/office/drawing/2014/main" id="{46B0AE92-AC18-5A4B-84DC-96D46138E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9560" y="1635646"/>
            <a:ext cx="6304880" cy="3025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462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D77AA-05F9-BE41-B382-65D1C8E1D6B4}"/>
              </a:ext>
            </a:extLst>
          </p:cNvPr>
          <p:cNvSpPr>
            <a:spLocks noGrp="1"/>
          </p:cNvSpPr>
          <p:nvPr>
            <p:ph type="title"/>
          </p:nvPr>
        </p:nvSpPr>
        <p:spPr/>
        <p:txBody>
          <a:bodyPr/>
          <a:lstStyle/>
          <a:p>
            <a:r>
              <a:rPr lang="en-US" altLang="zh-CN" dirty="0"/>
              <a:t>Spark Components</a:t>
            </a:r>
            <a:endParaRPr kumimoji="1" lang="zh-CN" altLang="en-US" dirty="0"/>
          </a:p>
        </p:txBody>
      </p:sp>
      <p:sp>
        <p:nvSpPr>
          <p:cNvPr id="3" name="内容占位符 2">
            <a:extLst>
              <a:ext uri="{FF2B5EF4-FFF2-40B4-BE49-F238E27FC236}">
                <a16:creationId xmlns:a16="http://schemas.microsoft.com/office/drawing/2014/main" id="{195C80B3-BBDD-194A-968F-96620AC820C5}"/>
              </a:ext>
            </a:extLst>
          </p:cNvPr>
          <p:cNvSpPr>
            <a:spLocks noGrp="1"/>
          </p:cNvSpPr>
          <p:nvPr>
            <p:ph idx="1"/>
          </p:nvPr>
        </p:nvSpPr>
        <p:spPr/>
        <p:txBody>
          <a:bodyPr/>
          <a:lstStyle/>
          <a:p>
            <a:r>
              <a:rPr lang="en-US" altLang="zh-CN" dirty="0"/>
              <a:t>Specifically, </a:t>
            </a:r>
          </a:p>
          <a:p>
            <a:pPr lvl="1"/>
            <a:r>
              <a:rPr lang="en-US" altLang="zh-CN" dirty="0"/>
              <a:t>to run on a cluster, the </a:t>
            </a:r>
            <a:r>
              <a:rPr lang="en-US" altLang="zh-CN" dirty="0" err="1">
                <a:solidFill>
                  <a:srgbClr val="FF0000"/>
                </a:solidFill>
              </a:rPr>
              <a:t>SparkContext</a:t>
            </a:r>
            <a:r>
              <a:rPr lang="en-US" altLang="zh-CN" dirty="0"/>
              <a:t> can connect to several types of </a:t>
            </a:r>
            <a:r>
              <a:rPr lang="en-US" altLang="zh-CN" i="1" dirty="0">
                <a:solidFill>
                  <a:srgbClr val="FF0000"/>
                </a:solidFill>
              </a:rPr>
              <a:t>cluster managers</a:t>
            </a:r>
            <a:r>
              <a:rPr lang="en-US" altLang="zh-CN" dirty="0">
                <a:solidFill>
                  <a:srgbClr val="FF0000"/>
                </a:solidFill>
              </a:rPr>
              <a:t> </a:t>
            </a:r>
            <a:r>
              <a:rPr lang="en-US" altLang="zh-CN" dirty="0"/>
              <a:t>(either Spark’s own standalone cluster manager, Mesos, YARN or Kubernetes), which allocate resources across applications. </a:t>
            </a:r>
          </a:p>
          <a:p>
            <a:pPr lvl="1"/>
            <a:r>
              <a:rPr lang="en-US" altLang="zh-CN" dirty="0"/>
              <a:t>Once connected, Spark acquires </a:t>
            </a:r>
            <a:r>
              <a:rPr lang="en-US" altLang="zh-CN" i="1" dirty="0">
                <a:solidFill>
                  <a:srgbClr val="FF0000"/>
                </a:solidFill>
              </a:rPr>
              <a:t>executors</a:t>
            </a:r>
            <a:r>
              <a:rPr lang="en-US" altLang="zh-CN" dirty="0"/>
              <a:t> on nodes in the cluster, which are processes that run computations and store data for your application. </a:t>
            </a:r>
          </a:p>
          <a:p>
            <a:pPr lvl="1"/>
            <a:r>
              <a:rPr lang="en-US" altLang="zh-CN" dirty="0"/>
              <a:t>Next, it sends your application code (defined by JAR or Python files passed to </a:t>
            </a:r>
            <a:r>
              <a:rPr lang="en-US" altLang="zh-CN" dirty="0" err="1"/>
              <a:t>SparkContext</a:t>
            </a:r>
            <a:r>
              <a:rPr lang="en-US" altLang="zh-CN" dirty="0"/>
              <a:t>) to the executors. </a:t>
            </a:r>
          </a:p>
          <a:p>
            <a:pPr lvl="1"/>
            <a:r>
              <a:rPr lang="en-US" altLang="zh-CN" dirty="0"/>
              <a:t>Finally, </a:t>
            </a:r>
            <a:r>
              <a:rPr lang="en-US" altLang="zh-CN" dirty="0" err="1"/>
              <a:t>SparkContext</a:t>
            </a:r>
            <a:r>
              <a:rPr lang="en-US" altLang="zh-CN" dirty="0"/>
              <a:t> sends </a:t>
            </a:r>
            <a:r>
              <a:rPr lang="en-US" altLang="zh-CN" i="1" dirty="0">
                <a:solidFill>
                  <a:srgbClr val="FF0000"/>
                </a:solidFill>
              </a:rPr>
              <a:t>tasks</a:t>
            </a:r>
            <a:r>
              <a:rPr lang="en-US" altLang="zh-CN" dirty="0"/>
              <a:t> to the executors to run.</a:t>
            </a:r>
            <a:endParaRPr kumimoji="1" lang="zh-CN" altLang="en-US" dirty="0"/>
          </a:p>
        </p:txBody>
      </p:sp>
      <p:sp>
        <p:nvSpPr>
          <p:cNvPr id="4" name="灯片编号占位符 3">
            <a:extLst>
              <a:ext uri="{FF2B5EF4-FFF2-40B4-BE49-F238E27FC236}">
                <a16:creationId xmlns:a16="http://schemas.microsoft.com/office/drawing/2014/main" id="{04EF59DC-BEF5-6747-B15B-C20268A96117}"/>
              </a:ext>
            </a:extLst>
          </p:cNvPr>
          <p:cNvSpPr>
            <a:spLocks noGrp="1"/>
          </p:cNvSpPr>
          <p:nvPr>
            <p:ph type="sldNum" sz="quarter" idx="12"/>
          </p:nvPr>
        </p:nvSpPr>
        <p:spPr/>
        <p:txBody>
          <a:bodyPr/>
          <a:lstStyle/>
          <a:p>
            <a:fld id="{CB818ED7-1FAF-4BEC-A906-EB6564C334EB}" type="slidenum">
              <a:rPr lang="zh-CN" altLang="en-US" smtClean="0"/>
              <a:pPr/>
              <a:t>12</a:t>
            </a:fld>
            <a:endParaRPr lang="zh-CN" altLang="en-US" dirty="0"/>
          </a:p>
        </p:txBody>
      </p:sp>
    </p:spTree>
    <p:extLst>
      <p:ext uri="{BB962C8B-B14F-4D97-AF65-F5344CB8AC3E}">
        <p14:creationId xmlns:p14="http://schemas.microsoft.com/office/powerpoint/2010/main" val="2224200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6D77AA-05F9-BE41-B382-65D1C8E1D6B4}"/>
              </a:ext>
            </a:extLst>
          </p:cNvPr>
          <p:cNvSpPr>
            <a:spLocks noGrp="1"/>
          </p:cNvSpPr>
          <p:nvPr>
            <p:ph type="title"/>
          </p:nvPr>
        </p:nvSpPr>
        <p:spPr/>
        <p:txBody>
          <a:bodyPr/>
          <a:lstStyle/>
          <a:p>
            <a:r>
              <a:rPr lang="en-US" altLang="zh-CN" dirty="0"/>
              <a:t>Spark Components</a:t>
            </a:r>
            <a:endParaRPr kumimoji="1" lang="zh-CN" altLang="en-US" dirty="0"/>
          </a:p>
        </p:txBody>
      </p:sp>
      <p:sp>
        <p:nvSpPr>
          <p:cNvPr id="3" name="内容占位符 2">
            <a:extLst>
              <a:ext uri="{FF2B5EF4-FFF2-40B4-BE49-F238E27FC236}">
                <a16:creationId xmlns:a16="http://schemas.microsoft.com/office/drawing/2014/main" id="{195C80B3-BBDD-194A-968F-96620AC820C5}"/>
              </a:ext>
            </a:extLst>
          </p:cNvPr>
          <p:cNvSpPr>
            <a:spLocks noGrp="1"/>
          </p:cNvSpPr>
          <p:nvPr>
            <p:ph idx="1"/>
          </p:nvPr>
        </p:nvSpPr>
        <p:spPr/>
        <p:txBody>
          <a:bodyPr>
            <a:normAutofit/>
          </a:bodyPr>
          <a:lstStyle/>
          <a:p>
            <a:r>
              <a:rPr lang="en-US" altLang="zh-CN" dirty="0"/>
              <a:t>There are several useful things to note about this architecture:</a:t>
            </a:r>
          </a:p>
          <a:p>
            <a:pPr lvl="1"/>
            <a:r>
              <a:rPr lang="en-US" altLang="zh-CN" dirty="0"/>
              <a:t>Each application gets its </a:t>
            </a:r>
            <a:r>
              <a:rPr lang="en-US" altLang="zh-CN" dirty="0">
                <a:solidFill>
                  <a:srgbClr val="FF0000"/>
                </a:solidFill>
              </a:rPr>
              <a:t>own executor processes</a:t>
            </a:r>
            <a:r>
              <a:rPr lang="en-US" altLang="zh-CN" dirty="0"/>
              <a:t>, which stay up for the duration of the whole application and run tasks in </a:t>
            </a:r>
            <a:r>
              <a:rPr lang="en-US" altLang="zh-CN" dirty="0">
                <a:solidFill>
                  <a:srgbClr val="FF0000"/>
                </a:solidFill>
              </a:rPr>
              <a:t>multiple threads</a:t>
            </a:r>
            <a:r>
              <a:rPr lang="en-US" altLang="zh-CN" dirty="0"/>
              <a:t>. </a:t>
            </a:r>
          </a:p>
          <a:p>
            <a:pPr lvl="1"/>
            <a:r>
              <a:rPr lang="en-US" altLang="zh-CN" dirty="0"/>
              <a:t>Spark </a:t>
            </a:r>
            <a:r>
              <a:rPr lang="en-US" altLang="zh-CN" dirty="0">
                <a:solidFill>
                  <a:srgbClr val="FF0000"/>
                </a:solidFill>
              </a:rPr>
              <a:t>is agnostic to the underlying cluster manager</a:t>
            </a:r>
            <a:r>
              <a:rPr lang="en-US" altLang="zh-CN" dirty="0"/>
              <a:t>. As long as it can acquire executor processes, and these communicate with each other, it is relatively easy to run it even on a cluster manager that also supports other applications (e.g. Mesos/YARN/Kubernetes).</a:t>
            </a:r>
          </a:p>
          <a:p>
            <a:pPr lvl="1"/>
            <a:r>
              <a:rPr lang="en-US" altLang="zh-CN" dirty="0"/>
              <a:t>The driver program must listen for and accept incoming connections from its executors throughout its lifetime. As such, the driver program must </a:t>
            </a:r>
            <a:r>
              <a:rPr lang="en-US" altLang="zh-CN" dirty="0">
                <a:solidFill>
                  <a:srgbClr val="FF0000"/>
                </a:solidFill>
              </a:rPr>
              <a:t>be network addressable from the worker nodes</a:t>
            </a:r>
            <a:r>
              <a:rPr lang="en-US" altLang="zh-CN" dirty="0"/>
              <a:t>.</a:t>
            </a:r>
          </a:p>
          <a:p>
            <a:pPr lvl="1"/>
            <a:r>
              <a:rPr lang="en-US" altLang="zh-CN" dirty="0"/>
              <a:t>Because the driver schedules tasks on the cluster, it should be </a:t>
            </a:r>
            <a:r>
              <a:rPr lang="en-US" altLang="zh-CN" dirty="0">
                <a:solidFill>
                  <a:srgbClr val="FF0000"/>
                </a:solidFill>
              </a:rPr>
              <a:t>run close to the worker nodes</a:t>
            </a:r>
            <a:r>
              <a:rPr lang="en-US" altLang="zh-CN" dirty="0"/>
              <a:t>, preferably on the same local area network. </a:t>
            </a:r>
            <a:endParaRPr kumimoji="1" lang="zh-CN" altLang="en-US" dirty="0"/>
          </a:p>
        </p:txBody>
      </p:sp>
      <p:sp>
        <p:nvSpPr>
          <p:cNvPr id="4" name="灯片编号占位符 3">
            <a:extLst>
              <a:ext uri="{FF2B5EF4-FFF2-40B4-BE49-F238E27FC236}">
                <a16:creationId xmlns:a16="http://schemas.microsoft.com/office/drawing/2014/main" id="{04EF59DC-BEF5-6747-B15B-C20268A96117}"/>
              </a:ext>
            </a:extLst>
          </p:cNvPr>
          <p:cNvSpPr>
            <a:spLocks noGrp="1"/>
          </p:cNvSpPr>
          <p:nvPr>
            <p:ph type="sldNum" sz="quarter" idx="12"/>
          </p:nvPr>
        </p:nvSpPr>
        <p:spPr/>
        <p:txBody>
          <a:bodyPr/>
          <a:lstStyle/>
          <a:p>
            <a:fld id="{CB818ED7-1FAF-4BEC-A906-EB6564C334EB}" type="slidenum">
              <a:rPr lang="zh-CN" altLang="en-US" smtClean="0"/>
              <a:pPr/>
              <a:t>13</a:t>
            </a:fld>
            <a:endParaRPr lang="zh-CN" altLang="en-US" dirty="0"/>
          </a:p>
        </p:txBody>
      </p:sp>
    </p:spTree>
    <p:extLst>
      <p:ext uri="{BB962C8B-B14F-4D97-AF65-F5344CB8AC3E}">
        <p14:creationId xmlns:p14="http://schemas.microsoft.com/office/powerpoint/2010/main" val="553258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961D78-779C-6549-AC7C-52B8D71F7A6E}"/>
              </a:ext>
            </a:extLst>
          </p:cNvPr>
          <p:cNvSpPr>
            <a:spLocks noGrp="1"/>
          </p:cNvSpPr>
          <p:nvPr>
            <p:ph type="title"/>
          </p:nvPr>
        </p:nvSpPr>
        <p:spPr/>
        <p:txBody>
          <a:bodyPr/>
          <a:lstStyle/>
          <a:p>
            <a:r>
              <a:rPr kumimoji="1" lang="en-US" altLang="zh-CN" dirty="0"/>
              <a:t>Cluster</a:t>
            </a:r>
            <a:r>
              <a:rPr kumimoji="1" lang="zh-CN" altLang="en-US" dirty="0"/>
              <a:t> </a:t>
            </a:r>
            <a:r>
              <a:rPr kumimoji="1" lang="en-US" altLang="zh-CN" dirty="0"/>
              <a:t>Manager</a:t>
            </a:r>
            <a:r>
              <a:rPr kumimoji="1" lang="zh-CN" altLang="en-US" dirty="0"/>
              <a:t> </a:t>
            </a:r>
            <a:r>
              <a:rPr kumimoji="1" lang="en-US" altLang="zh-CN" dirty="0"/>
              <a:t>Types</a:t>
            </a:r>
            <a:endParaRPr kumimoji="1" lang="zh-CN" altLang="en-US" dirty="0"/>
          </a:p>
        </p:txBody>
      </p:sp>
      <p:sp>
        <p:nvSpPr>
          <p:cNvPr id="3" name="内容占位符 2">
            <a:extLst>
              <a:ext uri="{FF2B5EF4-FFF2-40B4-BE49-F238E27FC236}">
                <a16:creationId xmlns:a16="http://schemas.microsoft.com/office/drawing/2014/main" id="{38E2A301-1F5E-B64B-91E9-36BB75F9265E}"/>
              </a:ext>
            </a:extLst>
          </p:cNvPr>
          <p:cNvSpPr>
            <a:spLocks noGrp="1"/>
          </p:cNvSpPr>
          <p:nvPr>
            <p:ph idx="1"/>
          </p:nvPr>
        </p:nvSpPr>
        <p:spPr/>
        <p:txBody>
          <a:bodyPr/>
          <a:lstStyle/>
          <a:p>
            <a:r>
              <a:rPr lang="en-US" altLang="zh-CN" dirty="0"/>
              <a:t>The system currently supports several cluster managers:</a:t>
            </a:r>
          </a:p>
          <a:p>
            <a:pPr lvl="1"/>
            <a:r>
              <a:rPr lang="en-US" altLang="zh-CN" dirty="0">
                <a:hlinkClick r:id="rId2"/>
              </a:rPr>
              <a:t>Standalone</a:t>
            </a:r>
            <a:r>
              <a:rPr lang="en-US" altLang="zh-CN" dirty="0"/>
              <a:t> – a simple cluster manager included with Spark that makes it easy to set up a cluster.</a:t>
            </a:r>
          </a:p>
          <a:p>
            <a:pPr lvl="1"/>
            <a:r>
              <a:rPr lang="en-US" altLang="zh-CN" dirty="0">
                <a:hlinkClick r:id="rId3"/>
              </a:rPr>
              <a:t>Apache Mesos</a:t>
            </a:r>
            <a:r>
              <a:rPr lang="en-US" altLang="zh-CN" dirty="0"/>
              <a:t> – a general cluster manager that can also run Hadoop MapReduce and service applications. (Deprecated)</a:t>
            </a:r>
          </a:p>
          <a:p>
            <a:pPr lvl="1"/>
            <a:r>
              <a:rPr lang="en-US" altLang="zh-CN" dirty="0">
                <a:hlinkClick r:id="rId4"/>
              </a:rPr>
              <a:t>Hadoop YARN</a:t>
            </a:r>
            <a:r>
              <a:rPr lang="en-US" altLang="zh-CN" dirty="0"/>
              <a:t> – the resource manager in Hadoop 2.</a:t>
            </a:r>
          </a:p>
          <a:p>
            <a:pPr lvl="1"/>
            <a:r>
              <a:rPr lang="en-US" altLang="zh-CN" dirty="0">
                <a:hlinkClick r:id="rId5"/>
              </a:rPr>
              <a:t>Kubernetes</a:t>
            </a:r>
            <a:r>
              <a:rPr lang="en-US" altLang="zh-CN" dirty="0"/>
              <a:t> – an open-source system for automating deployment, scaling, and management of containerized applications.</a:t>
            </a:r>
          </a:p>
          <a:p>
            <a:endParaRPr kumimoji="1" lang="zh-CN" altLang="en-US" dirty="0"/>
          </a:p>
        </p:txBody>
      </p:sp>
      <p:sp>
        <p:nvSpPr>
          <p:cNvPr id="4" name="灯片编号占位符 3">
            <a:extLst>
              <a:ext uri="{FF2B5EF4-FFF2-40B4-BE49-F238E27FC236}">
                <a16:creationId xmlns:a16="http://schemas.microsoft.com/office/drawing/2014/main" id="{22D5BDDC-359F-7542-9011-4C96FE536FF3}"/>
              </a:ext>
            </a:extLst>
          </p:cNvPr>
          <p:cNvSpPr>
            <a:spLocks noGrp="1"/>
          </p:cNvSpPr>
          <p:nvPr>
            <p:ph type="sldNum" sz="quarter" idx="12"/>
          </p:nvPr>
        </p:nvSpPr>
        <p:spPr/>
        <p:txBody>
          <a:bodyPr/>
          <a:lstStyle/>
          <a:p>
            <a:fld id="{CB818ED7-1FAF-4BEC-A906-EB6564C334EB}" type="slidenum">
              <a:rPr lang="zh-CN" altLang="en-US" smtClean="0"/>
              <a:pPr/>
              <a:t>14</a:t>
            </a:fld>
            <a:endParaRPr lang="zh-CN" altLang="en-US" dirty="0"/>
          </a:p>
        </p:txBody>
      </p:sp>
    </p:spTree>
    <p:extLst>
      <p:ext uri="{BB962C8B-B14F-4D97-AF65-F5344CB8AC3E}">
        <p14:creationId xmlns:p14="http://schemas.microsoft.com/office/powerpoint/2010/main" val="1470773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2F6C5B-E4AF-0E4A-917B-5114E19424FC}"/>
              </a:ext>
            </a:extLst>
          </p:cNvPr>
          <p:cNvSpPr>
            <a:spLocks noGrp="1"/>
          </p:cNvSpPr>
          <p:nvPr>
            <p:ph type="title"/>
          </p:nvPr>
        </p:nvSpPr>
        <p:spPr/>
        <p:txBody>
          <a:bodyPr/>
          <a:lstStyle/>
          <a:p>
            <a:r>
              <a:rPr kumimoji="1" lang="en-US" altLang="zh-CN" dirty="0"/>
              <a:t>How</a:t>
            </a:r>
            <a:r>
              <a:rPr kumimoji="1" lang="zh-CN" altLang="en-US" dirty="0"/>
              <a:t> </a:t>
            </a:r>
            <a:r>
              <a:rPr kumimoji="1" lang="en-US" altLang="zh-CN" dirty="0"/>
              <a:t>Spark</a:t>
            </a:r>
            <a:r>
              <a:rPr kumimoji="1" lang="zh-CN" altLang="en-US" dirty="0"/>
              <a:t> </a:t>
            </a:r>
            <a:r>
              <a:rPr kumimoji="1" lang="en-US" altLang="zh-CN" dirty="0"/>
              <a:t>Works</a:t>
            </a:r>
            <a:endParaRPr kumimoji="1" lang="zh-CN" altLang="en-US" dirty="0"/>
          </a:p>
        </p:txBody>
      </p:sp>
      <p:sp>
        <p:nvSpPr>
          <p:cNvPr id="3" name="内容占位符 2">
            <a:extLst>
              <a:ext uri="{FF2B5EF4-FFF2-40B4-BE49-F238E27FC236}">
                <a16:creationId xmlns:a16="http://schemas.microsoft.com/office/drawing/2014/main" id="{32F054B8-BE4D-594A-99B2-423AF3CE7D65}"/>
              </a:ext>
            </a:extLst>
          </p:cNvPr>
          <p:cNvSpPr>
            <a:spLocks noGrp="1"/>
          </p:cNvSpPr>
          <p:nvPr>
            <p:ph idx="1"/>
          </p:nvPr>
        </p:nvSpPr>
        <p:spPr/>
        <p:txBody>
          <a:bodyPr/>
          <a:lstStyle/>
          <a:p>
            <a:r>
              <a:rPr lang="en-US" altLang="zh-CN" b="1" dirty="0"/>
              <a:t>Submitting Applications</a:t>
            </a:r>
          </a:p>
          <a:p>
            <a:pPr lvl="1"/>
            <a:r>
              <a:rPr lang="en-US" altLang="zh-CN" dirty="0"/>
              <a:t>Applications can be submitted to a cluster of any type using the </a:t>
            </a:r>
            <a:r>
              <a:rPr lang="en-US" altLang="zh-CN" dirty="0">
                <a:solidFill>
                  <a:srgbClr val="FF0000"/>
                </a:solidFill>
              </a:rPr>
              <a:t>spark-submit script</a:t>
            </a:r>
            <a:r>
              <a:rPr lang="en-US" altLang="zh-CN" dirty="0"/>
              <a:t>.</a:t>
            </a:r>
          </a:p>
          <a:p>
            <a:r>
              <a:rPr lang="en-US" altLang="zh-CN" b="1" dirty="0"/>
              <a:t>Monitoring</a:t>
            </a:r>
          </a:p>
          <a:p>
            <a:pPr lvl="1"/>
            <a:r>
              <a:rPr lang="en-US" altLang="zh-CN" dirty="0"/>
              <a:t>Each driver program has a </a:t>
            </a:r>
            <a:r>
              <a:rPr lang="en-US" altLang="zh-CN" dirty="0">
                <a:solidFill>
                  <a:srgbClr val="FF0000"/>
                </a:solidFill>
              </a:rPr>
              <a:t>web UI</a:t>
            </a:r>
            <a:r>
              <a:rPr lang="en-US" altLang="zh-CN" dirty="0"/>
              <a:t>, typically on port </a:t>
            </a:r>
            <a:r>
              <a:rPr lang="en-US" altLang="zh-CN" dirty="0">
                <a:solidFill>
                  <a:srgbClr val="FF0000"/>
                </a:solidFill>
              </a:rPr>
              <a:t>4040</a:t>
            </a:r>
            <a:r>
              <a:rPr lang="en-US" altLang="zh-CN" dirty="0"/>
              <a:t>, that displays information about running tasks, executors, and storage usage. Simply go to </a:t>
            </a:r>
            <a:r>
              <a:rPr lang="en-US" altLang="zh-CN" dirty="0">
                <a:solidFill>
                  <a:srgbClr val="FF0000"/>
                </a:solidFill>
              </a:rPr>
              <a:t>http://&lt;driver-node&gt;:4040 </a:t>
            </a:r>
            <a:r>
              <a:rPr lang="en-US" altLang="zh-CN" dirty="0"/>
              <a:t>in a web browser to access this UI. </a:t>
            </a:r>
          </a:p>
          <a:p>
            <a:r>
              <a:rPr lang="en-US" altLang="zh-CN" b="1" dirty="0"/>
              <a:t>Job Scheduling</a:t>
            </a:r>
          </a:p>
          <a:p>
            <a:pPr lvl="1"/>
            <a:r>
              <a:rPr lang="en-US" altLang="zh-CN" dirty="0"/>
              <a:t>Spark gives control over resource allocation both </a:t>
            </a:r>
            <a:r>
              <a:rPr lang="en-US" altLang="zh-CN" i="1" dirty="0">
                <a:solidFill>
                  <a:srgbClr val="FF0000"/>
                </a:solidFill>
              </a:rPr>
              <a:t>across</a:t>
            </a:r>
            <a:r>
              <a:rPr lang="en-US" altLang="zh-CN" dirty="0">
                <a:solidFill>
                  <a:srgbClr val="FF0000"/>
                </a:solidFill>
              </a:rPr>
              <a:t> </a:t>
            </a:r>
            <a:r>
              <a:rPr lang="en-US" altLang="zh-CN" dirty="0"/>
              <a:t>applications (at the level of the cluster manager) and </a:t>
            </a:r>
            <a:r>
              <a:rPr lang="en-US" altLang="zh-CN" i="1" dirty="0">
                <a:solidFill>
                  <a:srgbClr val="FF0000"/>
                </a:solidFill>
              </a:rPr>
              <a:t>within</a:t>
            </a:r>
            <a:r>
              <a:rPr lang="en-US" altLang="zh-CN" dirty="0"/>
              <a:t> applications (if multiple computations are happening on the same </a:t>
            </a:r>
            <a:r>
              <a:rPr lang="en-US" altLang="zh-CN" dirty="0" err="1"/>
              <a:t>SparkContext</a:t>
            </a:r>
            <a:r>
              <a:rPr lang="en-US" altLang="zh-CN" dirty="0"/>
              <a:t>). </a:t>
            </a:r>
          </a:p>
        </p:txBody>
      </p:sp>
      <p:sp>
        <p:nvSpPr>
          <p:cNvPr id="4" name="灯片编号占位符 3">
            <a:extLst>
              <a:ext uri="{FF2B5EF4-FFF2-40B4-BE49-F238E27FC236}">
                <a16:creationId xmlns:a16="http://schemas.microsoft.com/office/drawing/2014/main" id="{8E0DDAB5-6EA5-884B-8BC1-9685A831501D}"/>
              </a:ext>
            </a:extLst>
          </p:cNvPr>
          <p:cNvSpPr>
            <a:spLocks noGrp="1"/>
          </p:cNvSpPr>
          <p:nvPr>
            <p:ph type="sldNum" sz="quarter" idx="12"/>
          </p:nvPr>
        </p:nvSpPr>
        <p:spPr/>
        <p:txBody>
          <a:bodyPr/>
          <a:lstStyle/>
          <a:p>
            <a:fld id="{CB818ED7-1FAF-4BEC-A906-EB6564C334EB}" type="slidenum">
              <a:rPr lang="zh-CN" altLang="en-US" smtClean="0"/>
              <a:pPr/>
              <a:t>15</a:t>
            </a:fld>
            <a:endParaRPr lang="zh-CN" altLang="en-US" dirty="0"/>
          </a:p>
        </p:txBody>
      </p:sp>
    </p:spTree>
    <p:extLst>
      <p:ext uri="{BB962C8B-B14F-4D97-AF65-F5344CB8AC3E}">
        <p14:creationId xmlns:p14="http://schemas.microsoft.com/office/powerpoint/2010/main" val="12296128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4930C5-7B50-9F41-A8A2-39E3D6EB4EF7}"/>
              </a:ext>
            </a:extLst>
          </p:cNvPr>
          <p:cNvSpPr>
            <a:spLocks noGrp="1"/>
          </p:cNvSpPr>
          <p:nvPr>
            <p:ph type="title"/>
          </p:nvPr>
        </p:nvSpPr>
        <p:spPr/>
        <p:txBody>
          <a:bodyPr/>
          <a:lstStyle/>
          <a:p>
            <a:r>
              <a:rPr kumimoji="1" lang="en-US" altLang="zh-CN" dirty="0"/>
              <a:t>Glossary</a:t>
            </a:r>
            <a:endParaRPr kumimoji="1" lang="zh-CN" altLang="en-US" dirty="0"/>
          </a:p>
        </p:txBody>
      </p:sp>
      <p:graphicFrame>
        <p:nvGraphicFramePr>
          <p:cNvPr id="5" name="内容占位符 4">
            <a:extLst>
              <a:ext uri="{FF2B5EF4-FFF2-40B4-BE49-F238E27FC236}">
                <a16:creationId xmlns:a16="http://schemas.microsoft.com/office/drawing/2014/main" id="{34119413-2BBD-4247-96F7-4EC45FC8C489}"/>
              </a:ext>
            </a:extLst>
          </p:cNvPr>
          <p:cNvGraphicFramePr>
            <a:graphicFrameLocks noGrp="1"/>
          </p:cNvGraphicFramePr>
          <p:nvPr>
            <p:ph idx="1"/>
            <p:extLst>
              <p:ext uri="{D42A27DB-BD31-4B8C-83A1-F6EECF244321}">
                <p14:modId xmlns:p14="http://schemas.microsoft.com/office/powerpoint/2010/main" val="2613077427"/>
              </p:ext>
            </p:extLst>
          </p:nvPr>
        </p:nvGraphicFramePr>
        <p:xfrm>
          <a:off x="1138235" y="771550"/>
          <a:ext cx="6867529" cy="3986583"/>
        </p:xfrm>
        <a:graphic>
          <a:graphicData uri="http://schemas.openxmlformats.org/drawingml/2006/table">
            <a:tbl>
              <a:tblPr/>
              <a:tblGrid>
                <a:gridCol w="1129509">
                  <a:extLst>
                    <a:ext uri="{9D8B030D-6E8A-4147-A177-3AD203B41FA5}">
                      <a16:colId xmlns:a16="http://schemas.microsoft.com/office/drawing/2014/main" val="1025694192"/>
                    </a:ext>
                  </a:extLst>
                </a:gridCol>
                <a:gridCol w="5738020">
                  <a:extLst>
                    <a:ext uri="{9D8B030D-6E8A-4147-A177-3AD203B41FA5}">
                      <a16:colId xmlns:a16="http://schemas.microsoft.com/office/drawing/2014/main" val="1967049241"/>
                    </a:ext>
                  </a:extLst>
                </a:gridCol>
              </a:tblGrid>
              <a:tr h="238339">
                <a:tc>
                  <a:txBody>
                    <a:bodyPr/>
                    <a:lstStyle/>
                    <a:p>
                      <a:pPr algn="l" fontAlgn="b"/>
                      <a:r>
                        <a:rPr lang="en-US" sz="1100" b="1">
                          <a:effectLst/>
                        </a:rPr>
                        <a:t>Term</a:t>
                      </a:r>
                    </a:p>
                  </a:txBody>
                  <a:tcPr marL="73335" marR="73335" marT="36668" marB="3666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algn="l" fontAlgn="b"/>
                      <a:r>
                        <a:rPr lang="en-US" sz="1100" b="1">
                          <a:effectLst/>
                        </a:rPr>
                        <a:t>Meaning</a:t>
                      </a:r>
                    </a:p>
                  </a:txBody>
                  <a:tcPr marL="73335" marR="73335" marT="36668" marB="36668"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53007038"/>
                  </a:ext>
                </a:extLst>
              </a:tr>
              <a:tr h="238339">
                <a:tc>
                  <a:txBody>
                    <a:bodyPr/>
                    <a:lstStyle/>
                    <a:p>
                      <a:pPr algn="l" fontAlgn="t"/>
                      <a:r>
                        <a:rPr lang="en-US" sz="1100">
                          <a:effectLst/>
                        </a:rPr>
                        <a:t>Application</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algn="l" fontAlgn="t"/>
                      <a:r>
                        <a:rPr lang="en-US" sz="1100">
                          <a:effectLst/>
                        </a:rPr>
                        <a:t>User program built on Spark. Consists of a </a:t>
                      </a:r>
                      <a:r>
                        <a:rPr lang="en-US" sz="1100" i="1">
                          <a:effectLst/>
                        </a:rPr>
                        <a:t>driver program</a:t>
                      </a:r>
                      <a:r>
                        <a:rPr lang="en-US" sz="1100">
                          <a:effectLst/>
                        </a:rPr>
                        <a:t> and </a:t>
                      </a:r>
                      <a:r>
                        <a:rPr lang="en-US" sz="1100" i="1">
                          <a:effectLst/>
                        </a:rPr>
                        <a:t>executors</a:t>
                      </a:r>
                      <a:r>
                        <a:rPr lang="en-US" sz="1100">
                          <a:effectLst/>
                        </a:rPr>
                        <a:t> on the cluster.</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006669336"/>
                  </a:ext>
                </a:extLst>
              </a:tr>
              <a:tr h="568347">
                <a:tc>
                  <a:txBody>
                    <a:bodyPr/>
                    <a:lstStyle/>
                    <a:p>
                      <a:pPr algn="l" fontAlgn="t"/>
                      <a:r>
                        <a:rPr lang="en-US" sz="1100">
                          <a:effectLst/>
                        </a:rPr>
                        <a:t>Application jar</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tc>
                  <a:txBody>
                    <a:bodyPr/>
                    <a:lstStyle/>
                    <a:p>
                      <a:pPr algn="l" fontAlgn="t"/>
                      <a:r>
                        <a:rPr lang="en-US" sz="1100">
                          <a:effectLst/>
                        </a:rPr>
                        <a:t>A jar containing the user's Spark application. In some cases users will want to create an "uber jar" containing their application along with its dependencies. The user's jar should never include Hadoop or Spark libraries, however, these will be added at runtime.</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extLst>
                  <a:ext uri="{0D108BD9-81ED-4DB2-BD59-A6C34878D82A}">
                    <a16:rowId xmlns:a16="http://schemas.microsoft.com/office/drawing/2014/main" val="1084638892"/>
                  </a:ext>
                </a:extLst>
              </a:tr>
              <a:tr h="403343">
                <a:tc>
                  <a:txBody>
                    <a:bodyPr/>
                    <a:lstStyle/>
                    <a:p>
                      <a:pPr algn="l" fontAlgn="t"/>
                      <a:r>
                        <a:rPr lang="en-US" sz="1100">
                          <a:effectLst/>
                        </a:rPr>
                        <a:t>Driver program</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algn="l" fontAlgn="t"/>
                      <a:r>
                        <a:rPr lang="en-US" sz="1100">
                          <a:effectLst/>
                        </a:rPr>
                        <a:t>The process running the main() function of the application and creating the SparkContext</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179394797"/>
                  </a:ext>
                </a:extLst>
              </a:tr>
              <a:tr h="403343">
                <a:tc>
                  <a:txBody>
                    <a:bodyPr/>
                    <a:lstStyle/>
                    <a:p>
                      <a:pPr algn="l" fontAlgn="t"/>
                      <a:r>
                        <a:rPr lang="en-US" sz="1100">
                          <a:effectLst/>
                        </a:rPr>
                        <a:t>Cluster manager</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tc>
                  <a:txBody>
                    <a:bodyPr/>
                    <a:lstStyle/>
                    <a:p>
                      <a:pPr algn="l" fontAlgn="t"/>
                      <a:r>
                        <a:rPr lang="en-US" sz="1100">
                          <a:effectLst/>
                        </a:rPr>
                        <a:t>An external service for acquiring resources on the cluster (e.g. standalone manager, Mesos, YARN, Kubernetes)</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extLst>
                  <a:ext uri="{0D108BD9-81ED-4DB2-BD59-A6C34878D82A}">
                    <a16:rowId xmlns:a16="http://schemas.microsoft.com/office/drawing/2014/main" val="2150828135"/>
                  </a:ext>
                </a:extLst>
              </a:tr>
              <a:tr h="403343">
                <a:tc>
                  <a:txBody>
                    <a:bodyPr/>
                    <a:lstStyle/>
                    <a:p>
                      <a:pPr algn="l" fontAlgn="t"/>
                      <a:r>
                        <a:rPr lang="en-US" sz="1100">
                          <a:effectLst/>
                        </a:rPr>
                        <a:t>Deploy mode</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algn="l" fontAlgn="t"/>
                      <a:r>
                        <a:rPr lang="en-US" sz="1100">
                          <a:effectLst/>
                        </a:rPr>
                        <a:t>Distinguishes where the driver process runs. In "cluster" mode, the framework launches the driver inside of the cluster. In "client" mode, the submitter launches the driver outside of the cluster.</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574144752"/>
                  </a:ext>
                </a:extLst>
              </a:tr>
              <a:tr h="238339">
                <a:tc>
                  <a:txBody>
                    <a:bodyPr/>
                    <a:lstStyle/>
                    <a:p>
                      <a:pPr algn="l" fontAlgn="t"/>
                      <a:r>
                        <a:rPr lang="en-US" sz="1100">
                          <a:effectLst/>
                        </a:rPr>
                        <a:t>Worker node</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tc>
                  <a:txBody>
                    <a:bodyPr/>
                    <a:lstStyle/>
                    <a:p>
                      <a:pPr algn="l" fontAlgn="t"/>
                      <a:r>
                        <a:rPr lang="en-US" sz="1100">
                          <a:effectLst/>
                        </a:rPr>
                        <a:t>Any node that can run application code in the cluster</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extLst>
                  <a:ext uri="{0D108BD9-81ED-4DB2-BD59-A6C34878D82A}">
                    <a16:rowId xmlns:a16="http://schemas.microsoft.com/office/drawing/2014/main" val="1473642081"/>
                  </a:ext>
                </a:extLst>
              </a:tr>
              <a:tr h="403343">
                <a:tc>
                  <a:txBody>
                    <a:bodyPr/>
                    <a:lstStyle/>
                    <a:p>
                      <a:pPr algn="l" fontAlgn="t"/>
                      <a:r>
                        <a:rPr lang="en-US" sz="1100">
                          <a:effectLst/>
                        </a:rPr>
                        <a:t>Executor</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algn="l" fontAlgn="t"/>
                      <a:r>
                        <a:rPr lang="en-US" sz="1100">
                          <a:effectLst/>
                        </a:rPr>
                        <a:t>A process launched for an application on a worker node, that runs tasks and keeps data in memory or disk storage across them. Each application has its own executors.</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3622720348"/>
                  </a:ext>
                </a:extLst>
              </a:tr>
              <a:tr h="238339">
                <a:tc>
                  <a:txBody>
                    <a:bodyPr/>
                    <a:lstStyle/>
                    <a:p>
                      <a:pPr algn="l" fontAlgn="t"/>
                      <a:r>
                        <a:rPr lang="en-US" sz="1100">
                          <a:effectLst/>
                        </a:rPr>
                        <a:t>Task</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tc>
                  <a:txBody>
                    <a:bodyPr/>
                    <a:lstStyle/>
                    <a:p>
                      <a:pPr algn="l" fontAlgn="t"/>
                      <a:r>
                        <a:rPr lang="en-US" sz="1100">
                          <a:effectLst/>
                        </a:rPr>
                        <a:t>A unit of work that will be sent to one executor</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extLst>
                  <a:ext uri="{0D108BD9-81ED-4DB2-BD59-A6C34878D82A}">
                    <a16:rowId xmlns:a16="http://schemas.microsoft.com/office/drawing/2014/main" val="4256343422"/>
                  </a:ext>
                </a:extLst>
              </a:tr>
              <a:tr h="403343">
                <a:tc>
                  <a:txBody>
                    <a:bodyPr/>
                    <a:lstStyle/>
                    <a:p>
                      <a:pPr algn="l" fontAlgn="t"/>
                      <a:r>
                        <a:rPr lang="en-US" sz="1100">
                          <a:effectLst/>
                        </a:rPr>
                        <a:t>Job</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algn="l" fontAlgn="t"/>
                      <a:r>
                        <a:rPr lang="en-US" sz="1100">
                          <a:effectLst/>
                        </a:rPr>
                        <a:t>A parallel computation consisting of multiple tasks that gets spawned in response to a Spark action (e.g. save, collect); you'll see this term used in the driver's logs.</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52794135"/>
                  </a:ext>
                </a:extLst>
              </a:tr>
              <a:tr h="403343">
                <a:tc>
                  <a:txBody>
                    <a:bodyPr/>
                    <a:lstStyle/>
                    <a:p>
                      <a:pPr algn="l" fontAlgn="t"/>
                      <a:r>
                        <a:rPr lang="en-US" sz="1100">
                          <a:effectLst/>
                        </a:rPr>
                        <a:t>Stage</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4F5"/>
                    </a:solidFill>
                  </a:tcPr>
                </a:tc>
                <a:tc>
                  <a:txBody>
                    <a:bodyPr/>
                    <a:lstStyle/>
                    <a:p>
                      <a:pPr algn="l" fontAlgn="t"/>
                      <a:r>
                        <a:rPr lang="en-US" sz="1100" dirty="0">
                          <a:effectLst/>
                        </a:rPr>
                        <a:t>Each job gets divided into smaller sets of tasks called </a:t>
                      </a:r>
                      <a:r>
                        <a:rPr lang="en-US" sz="1100" i="1" dirty="0">
                          <a:effectLst/>
                        </a:rPr>
                        <a:t>stages</a:t>
                      </a:r>
                      <a:r>
                        <a:rPr lang="en-US" sz="1100" dirty="0">
                          <a:effectLst/>
                        </a:rPr>
                        <a:t> that depend on each other (similar to the map and reduce stages in MapReduce); you'll see this term used in the driver's logs.</a:t>
                      </a:r>
                    </a:p>
                  </a:txBody>
                  <a:tcPr marL="73335" marR="73335" marT="36668" marB="36668">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4F5"/>
                    </a:solidFill>
                  </a:tcPr>
                </a:tc>
                <a:extLst>
                  <a:ext uri="{0D108BD9-81ED-4DB2-BD59-A6C34878D82A}">
                    <a16:rowId xmlns:a16="http://schemas.microsoft.com/office/drawing/2014/main" val="506726124"/>
                  </a:ext>
                </a:extLst>
              </a:tr>
            </a:tbl>
          </a:graphicData>
        </a:graphic>
      </p:graphicFrame>
      <p:sp>
        <p:nvSpPr>
          <p:cNvPr id="4" name="灯片编号占位符 3">
            <a:extLst>
              <a:ext uri="{FF2B5EF4-FFF2-40B4-BE49-F238E27FC236}">
                <a16:creationId xmlns:a16="http://schemas.microsoft.com/office/drawing/2014/main" id="{F0B4F4AA-5CAA-DC43-BB42-36554B090D7A}"/>
              </a:ext>
            </a:extLst>
          </p:cNvPr>
          <p:cNvSpPr>
            <a:spLocks noGrp="1"/>
          </p:cNvSpPr>
          <p:nvPr>
            <p:ph type="sldNum" sz="quarter" idx="12"/>
          </p:nvPr>
        </p:nvSpPr>
        <p:spPr/>
        <p:txBody>
          <a:bodyPr/>
          <a:lstStyle/>
          <a:p>
            <a:fld id="{CB818ED7-1FAF-4BEC-A906-EB6564C334EB}" type="slidenum">
              <a:rPr lang="zh-CN" altLang="en-US" smtClean="0"/>
              <a:pPr/>
              <a:t>16</a:t>
            </a:fld>
            <a:endParaRPr lang="zh-CN" altLang="en-US" dirty="0"/>
          </a:p>
        </p:txBody>
      </p:sp>
    </p:spTree>
    <p:extLst>
      <p:ext uri="{BB962C8B-B14F-4D97-AF65-F5344CB8AC3E}">
        <p14:creationId xmlns:p14="http://schemas.microsoft.com/office/powerpoint/2010/main" val="1932993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7CBF5-798C-DC40-B60F-CB65F2910664}"/>
              </a:ext>
            </a:extLst>
          </p:cNvPr>
          <p:cNvSpPr>
            <a:spLocks noGrp="1"/>
          </p:cNvSpPr>
          <p:nvPr>
            <p:ph type="title"/>
          </p:nvPr>
        </p:nvSpPr>
        <p:spPr/>
        <p:txBody>
          <a:bodyPr/>
          <a:lstStyle/>
          <a:p>
            <a:r>
              <a:rPr kumimoji="1" lang="en-US" altLang="zh-CN" dirty="0"/>
              <a:t>Spark</a:t>
            </a:r>
            <a:r>
              <a:rPr kumimoji="1" lang="zh-CN" altLang="en-US" dirty="0"/>
              <a:t> </a:t>
            </a:r>
            <a:r>
              <a:rPr kumimoji="1" lang="en-US" altLang="zh-CN" dirty="0"/>
              <a:t>Standalone</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152534D0-9F87-524A-984D-B81E41BCA40B}"/>
              </a:ext>
            </a:extLst>
          </p:cNvPr>
          <p:cNvSpPr>
            <a:spLocks noGrp="1"/>
          </p:cNvSpPr>
          <p:nvPr>
            <p:ph idx="1"/>
          </p:nvPr>
        </p:nvSpPr>
        <p:spPr/>
        <p:txBody>
          <a:bodyPr/>
          <a:lstStyle/>
          <a:p>
            <a:r>
              <a:rPr lang="en-US" altLang="zh-CN" b="1" dirty="0"/>
              <a:t>Standalone</a:t>
            </a:r>
            <a:r>
              <a:rPr lang="zh-CN" altLang="en-US" b="1" dirty="0"/>
              <a:t> </a:t>
            </a:r>
            <a:r>
              <a:rPr lang="en-US" altLang="zh-CN" b="1" dirty="0"/>
              <a:t>Mode</a:t>
            </a:r>
          </a:p>
          <a:p>
            <a:pPr lvl="1"/>
            <a:r>
              <a:rPr lang="en-US" altLang="zh-CN" dirty="0"/>
              <a:t>You can launch a standalone cluster either manually, by starting a master and workers by hand, or use our provided launch scripts. </a:t>
            </a:r>
          </a:p>
          <a:p>
            <a:endParaRPr lang="en-US" altLang="zh-CN" dirty="0"/>
          </a:p>
          <a:p>
            <a:r>
              <a:rPr lang="en-US" altLang="zh-CN" b="1" dirty="0"/>
              <a:t>Security</a:t>
            </a:r>
          </a:p>
          <a:p>
            <a:pPr lvl="1"/>
            <a:r>
              <a:rPr lang="en-US" altLang="zh-CN" dirty="0"/>
              <a:t>Security features like authentication are </a:t>
            </a:r>
            <a:r>
              <a:rPr lang="en-US" altLang="zh-CN" dirty="0">
                <a:solidFill>
                  <a:srgbClr val="FF0000"/>
                </a:solidFill>
              </a:rPr>
              <a:t>not enabled </a:t>
            </a:r>
            <a:r>
              <a:rPr lang="en-US" altLang="zh-CN" dirty="0"/>
              <a:t>by default. </a:t>
            </a:r>
          </a:p>
          <a:p>
            <a:pPr lvl="1"/>
            <a:r>
              <a:rPr lang="en-US" altLang="zh-CN" dirty="0"/>
              <a:t>When deploying a cluster that is open to the internet or an untrusted network, it’s important to secure access to the cluster to prevent unauthorized applications from running on the cluster.</a:t>
            </a:r>
          </a:p>
          <a:p>
            <a:r>
              <a:rPr lang="en-US" altLang="zh-CN" b="1" dirty="0"/>
              <a:t>Installing Spark Standalone to a Cluster</a:t>
            </a:r>
          </a:p>
          <a:p>
            <a:pPr lvl="1"/>
            <a:r>
              <a:rPr lang="en-US" altLang="zh-CN" dirty="0"/>
              <a:t>To install Spark Standalone mode, you simply place a </a:t>
            </a:r>
            <a:r>
              <a:rPr lang="en-US" altLang="zh-CN" dirty="0">
                <a:solidFill>
                  <a:srgbClr val="FF0000"/>
                </a:solidFill>
              </a:rPr>
              <a:t>compiled version of Spark on each node </a:t>
            </a:r>
            <a:r>
              <a:rPr lang="en-US" altLang="zh-CN" dirty="0"/>
              <a:t>on the cluster. You can obtain pre-built versions of Spark with each release or build it yourself.</a:t>
            </a:r>
          </a:p>
          <a:p>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D3F97A82-1019-AF46-B73C-CFF2B16F6AE1}"/>
              </a:ext>
            </a:extLst>
          </p:cNvPr>
          <p:cNvSpPr>
            <a:spLocks noGrp="1"/>
          </p:cNvSpPr>
          <p:nvPr>
            <p:ph type="sldNum" sz="quarter" idx="12"/>
          </p:nvPr>
        </p:nvSpPr>
        <p:spPr/>
        <p:txBody>
          <a:bodyPr/>
          <a:lstStyle/>
          <a:p>
            <a:fld id="{CB818ED7-1FAF-4BEC-A906-EB6564C334EB}" type="slidenum">
              <a:rPr lang="zh-CN" altLang="en-US" smtClean="0"/>
              <a:pPr/>
              <a:t>17</a:t>
            </a:fld>
            <a:endParaRPr lang="zh-CN" altLang="en-US" dirty="0"/>
          </a:p>
        </p:txBody>
      </p:sp>
    </p:spTree>
    <p:extLst>
      <p:ext uri="{BB962C8B-B14F-4D97-AF65-F5344CB8AC3E}">
        <p14:creationId xmlns:p14="http://schemas.microsoft.com/office/powerpoint/2010/main" val="3907957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9A437-F81D-3D4C-9241-DC807B47EF15}"/>
              </a:ext>
            </a:extLst>
          </p:cNvPr>
          <p:cNvSpPr>
            <a:spLocks noGrp="1"/>
          </p:cNvSpPr>
          <p:nvPr>
            <p:ph type="title"/>
          </p:nvPr>
        </p:nvSpPr>
        <p:spPr/>
        <p:txBody>
          <a:bodyPr/>
          <a:lstStyle/>
          <a:p>
            <a:r>
              <a:rPr kumimoji="1" lang="en-US" altLang="zh-CN" dirty="0"/>
              <a:t>Spark</a:t>
            </a:r>
            <a:r>
              <a:rPr kumimoji="1" lang="zh-CN" altLang="en-US" dirty="0"/>
              <a:t> </a:t>
            </a:r>
            <a:r>
              <a:rPr kumimoji="1" lang="en-US" altLang="zh-CN" dirty="0"/>
              <a:t>Standalone</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B28868C4-1672-7444-8A36-323C218A5F3A}"/>
              </a:ext>
            </a:extLst>
          </p:cNvPr>
          <p:cNvSpPr>
            <a:spLocks noGrp="1"/>
          </p:cNvSpPr>
          <p:nvPr>
            <p:ph idx="1"/>
          </p:nvPr>
        </p:nvSpPr>
        <p:spPr/>
        <p:txBody>
          <a:bodyPr/>
          <a:lstStyle/>
          <a:p>
            <a:r>
              <a:rPr lang="en-US" altLang="zh-CN" b="1" dirty="0"/>
              <a:t>Starting a Cluster Manually</a:t>
            </a:r>
          </a:p>
          <a:p>
            <a:pPr lvl="1"/>
            <a:r>
              <a:rPr lang="en-US" altLang="zh-CN" dirty="0"/>
              <a:t>You can start a standalone master server by executing:</a:t>
            </a:r>
          </a:p>
          <a:p>
            <a:pPr lvl="1"/>
            <a:r>
              <a:rPr lang="en-US" altLang="zh-CN" dirty="0">
                <a:solidFill>
                  <a:schemeClr val="tx2"/>
                </a:solidFill>
                <a:latin typeface="Consolas" panose="020B0609020204030204" pitchFamily="49" charset="0"/>
                <a:cs typeface="Consolas" panose="020B0609020204030204" pitchFamily="49" charset="0"/>
              </a:rPr>
              <a:t>$</a:t>
            </a:r>
            <a:r>
              <a:rPr lang="zh-CN" altLang="en-US" dirty="0">
                <a:solidFill>
                  <a:schemeClr val="tx2"/>
                </a:solidFill>
                <a:latin typeface="Consolas" panose="020B0609020204030204" pitchFamily="49" charset="0"/>
                <a:cs typeface="Consolas" panose="020B0609020204030204" pitchFamily="49" charset="0"/>
              </a:rPr>
              <a:t> </a:t>
            </a:r>
            <a:r>
              <a:rPr lang="en-US" altLang="zh-CN" dirty="0">
                <a:solidFill>
                  <a:schemeClr val="tx2"/>
                </a:solidFill>
                <a:latin typeface="Consolas" panose="020B0609020204030204" pitchFamily="49" charset="0"/>
                <a:cs typeface="Consolas" panose="020B0609020204030204" pitchFamily="49" charset="0"/>
              </a:rPr>
              <a:t>./</a:t>
            </a:r>
            <a:r>
              <a:rPr lang="en-US" altLang="zh-CN" dirty="0" err="1">
                <a:solidFill>
                  <a:schemeClr val="tx2"/>
                </a:solidFill>
                <a:latin typeface="Consolas" panose="020B0609020204030204" pitchFamily="49" charset="0"/>
                <a:cs typeface="Consolas" panose="020B0609020204030204" pitchFamily="49" charset="0"/>
              </a:rPr>
              <a:t>sbin</a:t>
            </a:r>
            <a:r>
              <a:rPr lang="en-US" altLang="zh-CN" dirty="0">
                <a:solidFill>
                  <a:schemeClr val="tx2"/>
                </a:solidFill>
                <a:latin typeface="Consolas" panose="020B0609020204030204" pitchFamily="49" charset="0"/>
                <a:cs typeface="Consolas" panose="020B0609020204030204" pitchFamily="49" charset="0"/>
              </a:rPr>
              <a:t>/start-</a:t>
            </a:r>
            <a:r>
              <a:rPr lang="en-US" altLang="zh-CN" dirty="0" err="1">
                <a:solidFill>
                  <a:schemeClr val="tx2"/>
                </a:solidFill>
                <a:latin typeface="Consolas" panose="020B0609020204030204" pitchFamily="49" charset="0"/>
                <a:cs typeface="Consolas" panose="020B0609020204030204" pitchFamily="49" charset="0"/>
              </a:rPr>
              <a:t>master.sh</a:t>
            </a:r>
            <a:r>
              <a:rPr lang="en-US" altLang="zh-CN" dirty="0">
                <a:solidFill>
                  <a:schemeClr val="tx2"/>
                </a:solidFill>
                <a:latin typeface="Consolas" panose="020B0609020204030204" pitchFamily="49" charset="0"/>
                <a:cs typeface="Consolas" panose="020B0609020204030204" pitchFamily="49" charset="0"/>
              </a:rPr>
              <a:t> </a:t>
            </a:r>
          </a:p>
          <a:p>
            <a:pPr lvl="1"/>
            <a:r>
              <a:rPr lang="en-US" altLang="zh-CN" dirty="0"/>
              <a:t>Once started, the master will print out a </a:t>
            </a:r>
            <a:r>
              <a:rPr lang="en-US" altLang="zh-CN" dirty="0">
                <a:solidFill>
                  <a:srgbClr val="FF0000"/>
                </a:solidFill>
              </a:rPr>
              <a:t>spark://HOST:PORT</a:t>
            </a:r>
            <a:r>
              <a:rPr lang="en-US" altLang="zh-CN" dirty="0"/>
              <a:t> URL for itself, which you can use to connect workers to it, or pass as the “</a:t>
            </a:r>
            <a:r>
              <a:rPr lang="en-US" altLang="zh-CN" dirty="0">
                <a:solidFill>
                  <a:srgbClr val="FF0000"/>
                </a:solidFill>
              </a:rPr>
              <a:t>master</a:t>
            </a:r>
            <a:r>
              <a:rPr lang="en-US" altLang="zh-CN" dirty="0"/>
              <a:t>” argument to </a:t>
            </a:r>
            <a:r>
              <a:rPr lang="en-US" altLang="zh-CN" dirty="0" err="1">
                <a:solidFill>
                  <a:srgbClr val="FF0000"/>
                </a:solidFill>
              </a:rPr>
              <a:t>SparkContext</a:t>
            </a:r>
            <a:r>
              <a:rPr lang="en-US" altLang="zh-CN" dirty="0"/>
              <a:t>. </a:t>
            </a:r>
          </a:p>
          <a:p>
            <a:pPr lvl="1"/>
            <a:r>
              <a:rPr lang="en-US" altLang="zh-CN" dirty="0"/>
              <a:t>You can also find this URL on the master’s web UI, which is </a:t>
            </a:r>
            <a:r>
              <a:rPr lang="en-US" altLang="zh-CN" dirty="0">
                <a:hlinkClick r:id="rId2"/>
              </a:rPr>
              <a:t>http://localhost:8080</a:t>
            </a:r>
            <a:r>
              <a:rPr lang="en-US" altLang="zh-CN" dirty="0"/>
              <a:t> by default.</a:t>
            </a:r>
          </a:p>
          <a:p>
            <a:pPr lvl="1"/>
            <a:endParaRPr lang="en-US" altLang="zh-CN" dirty="0"/>
          </a:p>
          <a:p>
            <a:pPr lvl="1"/>
            <a:r>
              <a:rPr lang="en-US" altLang="zh-CN" dirty="0"/>
              <a:t>Similarly, you can start one or more workers and connect them to the master via:</a:t>
            </a:r>
          </a:p>
          <a:p>
            <a:pPr lvl="1"/>
            <a:r>
              <a:rPr lang="en-US" altLang="zh-CN" dirty="0">
                <a:solidFill>
                  <a:schemeClr val="tx2"/>
                </a:solidFill>
                <a:latin typeface="Consolas" panose="020B0609020204030204" pitchFamily="49" charset="0"/>
                <a:cs typeface="Consolas" panose="020B0609020204030204" pitchFamily="49" charset="0"/>
              </a:rPr>
              <a:t>$</a:t>
            </a:r>
            <a:r>
              <a:rPr lang="zh-CN" altLang="en-US" dirty="0">
                <a:solidFill>
                  <a:schemeClr val="tx2"/>
                </a:solidFill>
                <a:latin typeface="Consolas" panose="020B0609020204030204" pitchFamily="49" charset="0"/>
                <a:cs typeface="Consolas" panose="020B0609020204030204" pitchFamily="49" charset="0"/>
              </a:rPr>
              <a:t> </a:t>
            </a:r>
            <a:r>
              <a:rPr lang="en-US" altLang="zh-CN" dirty="0">
                <a:solidFill>
                  <a:schemeClr val="tx2"/>
                </a:solidFill>
                <a:latin typeface="Consolas" panose="020B0609020204030204" pitchFamily="49" charset="0"/>
                <a:cs typeface="Consolas" panose="020B0609020204030204" pitchFamily="49" charset="0"/>
              </a:rPr>
              <a:t>./</a:t>
            </a:r>
            <a:r>
              <a:rPr lang="en-US" altLang="zh-CN" dirty="0" err="1">
                <a:solidFill>
                  <a:schemeClr val="tx2"/>
                </a:solidFill>
                <a:latin typeface="Consolas" panose="020B0609020204030204" pitchFamily="49" charset="0"/>
                <a:cs typeface="Consolas" panose="020B0609020204030204" pitchFamily="49" charset="0"/>
              </a:rPr>
              <a:t>sbin</a:t>
            </a:r>
            <a:r>
              <a:rPr lang="en-US" altLang="zh-CN" dirty="0">
                <a:solidFill>
                  <a:schemeClr val="tx2"/>
                </a:solidFill>
                <a:latin typeface="Consolas" panose="020B0609020204030204" pitchFamily="49" charset="0"/>
                <a:cs typeface="Consolas" panose="020B0609020204030204" pitchFamily="49" charset="0"/>
              </a:rPr>
              <a:t>/start-</a:t>
            </a:r>
            <a:r>
              <a:rPr lang="en-US" altLang="zh-CN" dirty="0" err="1">
                <a:solidFill>
                  <a:schemeClr val="tx2"/>
                </a:solidFill>
                <a:latin typeface="Consolas" panose="020B0609020204030204" pitchFamily="49" charset="0"/>
                <a:cs typeface="Consolas" panose="020B0609020204030204" pitchFamily="49" charset="0"/>
              </a:rPr>
              <a:t>worker.sh</a:t>
            </a:r>
            <a:r>
              <a:rPr lang="en-US" altLang="zh-CN" dirty="0">
                <a:solidFill>
                  <a:schemeClr val="tx2"/>
                </a:solidFill>
                <a:latin typeface="Consolas" panose="020B0609020204030204" pitchFamily="49" charset="0"/>
                <a:cs typeface="Consolas" panose="020B0609020204030204" pitchFamily="49" charset="0"/>
              </a:rPr>
              <a:t> &lt;master-spark-URL&gt; </a:t>
            </a:r>
          </a:p>
          <a:p>
            <a:pPr lvl="1"/>
            <a:r>
              <a:rPr lang="en-US" altLang="zh-CN" dirty="0"/>
              <a:t>Once you have started a worker, look at the master’s web UI (</a:t>
            </a:r>
            <a:r>
              <a:rPr lang="en-US" altLang="zh-CN" dirty="0">
                <a:hlinkClick r:id="rId2"/>
              </a:rPr>
              <a:t>http://localhost:8080</a:t>
            </a:r>
            <a:r>
              <a:rPr lang="en-US" altLang="zh-CN" dirty="0"/>
              <a:t> by default). You should see the new node listed there, along with its number of CPUs and memory (minus one gigabyte left for the OS).</a:t>
            </a:r>
          </a:p>
          <a:p>
            <a:endParaRPr kumimoji="1" lang="zh-CN" altLang="en-US" dirty="0"/>
          </a:p>
        </p:txBody>
      </p:sp>
      <p:sp>
        <p:nvSpPr>
          <p:cNvPr id="4" name="灯片编号占位符 3">
            <a:extLst>
              <a:ext uri="{FF2B5EF4-FFF2-40B4-BE49-F238E27FC236}">
                <a16:creationId xmlns:a16="http://schemas.microsoft.com/office/drawing/2014/main" id="{E692D5FC-7A50-5F40-93FB-D71F30364F83}"/>
              </a:ext>
            </a:extLst>
          </p:cNvPr>
          <p:cNvSpPr>
            <a:spLocks noGrp="1"/>
          </p:cNvSpPr>
          <p:nvPr>
            <p:ph type="sldNum" sz="quarter" idx="12"/>
          </p:nvPr>
        </p:nvSpPr>
        <p:spPr/>
        <p:txBody>
          <a:bodyPr/>
          <a:lstStyle/>
          <a:p>
            <a:fld id="{CB818ED7-1FAF-4BEC-A906-EB6564C334EB}" type="slidenum">
              <a:rPr lang="zh-CN" altLang="en-US" smtClean="0"/>
              <a:pPr/>
              <a:t>18</a:t>
            </a:fld>
            <a:endParaRPr lang="zh-CN" altLang="en-US" dirty="0"/>
          </a:p>
        </p:txBody>
      </p:sp>
    </p:spTree>
    <p:extLst>
      <p:ext uri="{BB962C8B-B14F-4D97-AF65-F5344CB8AC3E}">
        <p14:creationId xmlns:p14="http://schemas.microsoft.com/office/powerpoint/2010/main" val="168520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782645-8BE0-3F4F-BD4A-012162831A9C}"/>
              </a:ext>
            </a:extLst>
          </p:cNvPr>
          <p:cNvSpPr>
            <a:spLocks noGrp="1"/>
          </p:cNvSpPr>
          <p:nvPr>
            <p:ph type="title"/>
          </p:nvPr>
        </p:nvSpPr>
        <p:spPr/>
        <p:txBody>
          <a:bodyPr/>
          <a:lstStyle/>
          <a:p>
            <a:r>
              <a:rPr kumimoji="1" lang="en-US" altLang="zh-CN" dirty="0"/>
              <a:t>Spark</a:t>
            </a:r>
            <a:r>
              <a:rPr kumimoji="1" lang="zh-CN" altLang="en-US" dirty="0"/>
              <a:t> </a:t>
            </a:r>
            <a:r>
              <a:rPr kumimoji="1" lang="en-US" altLang="zh-CN" dirty="0"/>
              <a:t>Standalone</a:t>
            </a:r>
            <a:r>
              <a:rPr kumimoji="1" lang="zh-CN" altLang="en-US" dirty="0"/>
              <a:t> </a:t>
            </a:r>
            <a:r>
              <a:rPr kumimoji="1" lang="en-US" altLang="zh-CN" dirty="0"/>
              <a:t>Mode</a:t>
            </a:r>
            <a:endParaRPr kumimoji="1" lang="zh-CN" altLang="en-US" dirty="0"/>
          </a:p>
        </p:txBody>
      </p:sp>
      <p:sp>
        <p:nvSpPr>
          <p:cNvPr id="4" name="灯片编号占位符 3">
            <a:extLst>
              <a:ext uri="{FF2B5EF4-FFF2-40B4-BE49-F238E27FC236}">
                <a16:creationId xmlns:a16="http://schemas.microsoft.com/office/drawing/2014/main" id="{232F4A0C-DDFE-664A-803C-23ADD1C31907}"/>
              </a:ext>
            </a:extLst>
          </p:cNvPr>
          <p:cNvSpPr>
            <a:spLocks noGrp="1"/>
          </p:cNvSpPr>
          <p:nvPr>
            <p:ph type="sldNum" sz="quarter" idx="12"/>
          </p:nvPr>
        </p:nvSpPr>
        <p:spPr/>
        <p:txBody>
          <a:bodyPr/>
          <a:lstStyle/>
          <a:p>
            <a:fld id="{CB818ED7-1FAF-4BEC-A906-EB6564C334EB}" type="slidenum">
              <a:rPr lang="zh-CN" altLang="en-US" smtClean="0"/>
              <a:pPr/>
              <a:t>19</a:t>
            </a:fld>
            <a:endParaRPr lang="zh-CN" altLang="en-US" dirty="0"/>
          </a:p>
        </p:txBody>
      </p:sp>
      <p:pic>
        <p:nvPicPr>
          <p:cNvPr id="6" name="图片 5">
            <a:extLst>
              <a:ext uri="{FF2B5EF4-FFF2-40B4-BE49-F238E27FC236}">
                <a16:creationId xmlns:a16="http://schemas.microsoft.com/office/drawing/2014/main" id="{63DA0ED0-288E-4EF4-A655-3BC2A726738D}"/>
              </a:ext>
            </a:extLst>
          </p:cNvPr>
          <p:cNvPicPr>
            <a:picLocks noChangeAspect="1"/>
          </p:cNvPicPr>
          <p:nvPr/>
        </p:nvPicPr>
        <p:blipFill>
          <a:blip r:embed="rId2"/>
          <a:stretch>
            <a:fillRect/>
          </a:stretch>
        </p:blipFill>
        <p:spPr>
          <a:xfrm>
            <a:off x="107504" y="1313001"/>
            <a:ext cx="8918471" cy="2517498"/>
          </a:xfrm>
          <a:prstGeom prst="rect">
            <a:avLst/>
          </a:prstGeom>
        </p:spPr>
      </p:pic>
    </p:spTree>
    <p:extLst>
      <p:ext uri="{BB962C8B-B14F-4D97-AF65-F5344CB8AC3E}">
        <p14:creationId xmlns:p14="http://schemas.microsoft.com/office/powerpoint/2010/main" val="3923164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a:t>
            </a:r>
            <a:r>
              <a:rPr lang="zh-CN" altLang="en-US" dirty="0"/>
              <a:t> </a:t>
            </a:r>
            <a:r>
              <a:rPr lang="en-US" altLang="zh-CN" dirty="0"/>
              <a:t>and</a:t>
            </a:r>
            <a:r>
              <a:rPr lang="zh-CN" altLang="en-US" dirty="0"/>
              <a:t> </a:t>
            </a:r>
            <a:r>
              <a:rPr lang="en-US" altLang="zh-CN" dirty="0"/>
              <a:t>Objectives</a:t>
            </a:r>
            <a:endParaRPr lang="zh-CN" altLang="en-US" dirty="0"/>
          </a:p>
        </p:txBody>
      </p:sp>
      <p:sp>
        <p:nvSpPr>
          <p:cNvPr id="3" name="内容占位符 2"/>
          <p:cNvSpPr>
            <a:spLocks noGrp="1"/>
          </p:cNvSpPr>
          <p:nvPr>
            <p:ph idx="1"/>
          </p:nvPr>
        </p:nvSpPr>
        <p:spPr/>
        <p:txBody>
          <a:bodyPr>
            <a:normAutofit lnSpcReduction="10000"/>
          </a:bodyPr>
          <a:lstStyle/>
          <a:p>
            <a:r>
              <a:rPr lang="en-US" altLang="zh-CN" sz="2400" dirty="0"/>
              <a:t>Spark</a:t>
            </a:r>
          </a:p>
          <a:p>
            <a:pPr lvl="1"/>
            <a:r>
              <a:rPr lang="en-US" altLang="zh-CN" sz="2100" dirty="0"/>
              <a:t>Basic Concepts</a:t>
            </a:r>
          </a:p>
          <a:p>
            <a:pPr lvl="1"/>
            <a:r>
              <a:rPr lang="en-US" altLang="zh-CN" sz="2100" dirty="0"/>
              <a:t>Spark</a:t>
            </a:r>
            <a:r>
              <a:rPr lang="zh-CN" altLang="en-US" sz="2100" dirty="0"/>
              <a:t> </a:t>
            </a:r>
            <a:r>
              <a:rPr lang="en-US" altLang="zh-CN" sz="2100" dirty="0"/>
              <a:t>Deploying</a:t>
            </a:r>
          </a:p>
          <a:p>
            <a:pPr lvl="1"/>
            <a:r>
              <a:rPr lang="en-US" altLang="zh-CN" sz="2100" dirty="0"/>
              <a:t>Quick</a:t>
            </a:r>
            <a:r>
              <a:rPr lang="zh-CN" altLang="en-US" sz="2100" dirty="0"/>
              <a:t> </a:t>
            </a:r>
            <a:r>
              <a:rPr lang="en-US" altLang="zh-CN" sz="2100" dirty="0"/>
              <a:t>Start</a:t>
            </a:r>
          </a:p>
          <a:p>
            <a:pPr lvl="1"/>
            <a:r>
              <a:rPr lang="en-US" altLang="zh-CN" sz="2100" dirty="0"/>
              <a:t>RDD</a:t>
            </a:r>
          </a:p>
          <a:p>
            <a:pPr lvl="1"/>
            <a:r>
              <a:rPr lang="en-US" altLang="zh-CN" sz="2100" dirty="0"/>
              <a:t>Spark</a:t>
            </a:r>
            <a:r>
              <a:rPr lang="zh-CN" altLang="en-US" sz="2100" dirty="0"/>
              <a:t> </a:t>
            </a:r>
            <a:r>
              <a:rPr lang="en-US" altLang="zh-CN" sz="2100" dirty="0"/>
              <a:t>SQL</a:t>
            </a:r>
          </a:p>
          <a:p>
            <a:pPr lvl="1"/>
            <a:r>
              <a:rPr lang="en-US" altLang="zh-CN" sz="2100" dirty="0"/>
              <a:t>Other</a:t>
            </a:r>
            <a:r>
              <a:rPr lang="zh-CN" altLang="en-US" sz="2100" dirty="0"/>
              <a:t> </a:t>
            </a:r>
            <a:r>
              <a:rPr lang="en-US" altLang="zh-CN" sz="2100"/>
              <a:t>Issues</a:t>
            </a:r>
            <a:endParaRPr lang="en-US" altLang="zh-CN" sz="2100" dirty="0"/>
          </a:p>
          <a:p>
            <a:pPr lvl="1"/>
            <a:endParaRPr lang="en-US" altLang="zh-CN" sz="1800" dirty="0"/>
          </a:p>
          <a:p>
            <a:r>
              <a:rPr lang="en-US" altLang="zh-CN" sz="2400" dirty="0"/>
              <a:t>Objectives</a:t>
            </a:r>
          </a:p>
          <a:p>
            <a:pPr lvl="1"/>
            <a:r>
              <a:rPr lang="zh-CN" altLang="en-US" sz="1800" dirty="0">
                <a:latin typeface="DengXian" panose="02010600030101010101" pitchFamily="2" charset="-122"/>
                <a:ea typeface="DengXian" panose="02010600030101010101" pitchFamily="2" charset="-122"/>
              </a:rPr>
              <a:t>能够针对高性能计算需求，设计并实现基于</a:t>
            </a:r>
            <a:r>
              <a:rPr lang="en-US" altLang="zh-CN" sz="1800" dirty="0">
                <a:latin typeface="DengXian" panose="02010600030101010101" pitchFamily="2" charset="-122"/>
                <a:ea typeface="DengXian" panose="02010600030101010101" pitchFamily="2" charset="-122"/>
              </a:rPr>
              <a:t>Spark</a:t>
            </a:r>
            <a:r>
              <a:rPr lang="zh-CN" altLang="en-US" sz="1800" dirty="0">
                <a:latin typeface="DengXian" panose="02010600030101010101" pitchFamily="2" charset="-122"/>
                <a:ea typeface="DengXian" panose="02010600030101010101" pitchFamily="2" charset="-122"/>
              </a:rPr>
              <a:t>和</a:t>
            </a:r>
            <a:r>
              <a:rPr lang="en-US" altLang="zh-CN" sz="1800" dirty="0">
                <a:latin typeface="DengXian" panose="02010600030101010101" pitchFamily="2" charset="-122"/>
                <a:ea typeface="DengXian" panose="02010600030101010101" pitchFamily="2" charset="-122"/>
              </a:rPr>
              <a:t>Spark SQL</a:t>
            </a:r>
            <a:r>
              <a:rPr lang="zh-CN" altLang="en-US" sz="1800" dirty="0">
                <a:latin typeface="DengXian" panose="02010600030101010101" pitchFamily="2" charset="-122"/>
                <a:ea typeface="DengXian" panose="02010600030101010101" pitchFamily="2" charset="-122"/>
              </a:rPr>
              <a:t>的的内存并行计算方案</a:t>
            </a:r>
            <a:endParaRPr lang="en-US" altLang="zh-CN" sz="1800" dirty="0">
              <a:latin typeface="DengXian" panose="02010600030101010101" pitchFamily="2" charset="-122"/>
              <a:ea typeface="DengXian" panose="02010600030101010101" pitchFamily="2" charset="-122"/>
            </a:endParaRPr>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2</a:t>
            </a:fld>
            <a:endParaRPr lang="zh-CN" altLang="en-US" dirty="0"/>
          </a:p>
        </p:txBody>
      </p:sp>
      <p:sp>
        <p:nvSpPr>
          <p:cNvPr id="5" name="文本框 4">
            <a:extLst>
              <a:ext uri="{FF2B5EF4-FFF2-40B4-BE49-F238E27FC236}">
                <a16:creationId xmlns:a16="http://schemas.microsoft.com/office/drawing/2014/main" id="{A3E2B626-2F12-6A44-BF6B-6D1B3616EFD7}"/>
              </a:ext>
            </a:extLst>
          </p:cNvPr>
          <p:cNvSpPr txBox="1"/>
          <p:nvPr/>
        </p:nvSpPr>
        <p:spPr>
          <a:xfrm>
            <a:off x="10620375" y="1781175"/>
            <a:ext cx="184731" cy="300082"/>
          </a:xfrm>
          <a:prstGeom prst="rect">
            <a:avLst/>
          </a:prstGeom>
          <a:noFill/>
        </p:spPr>
        <p:txBody>
          <a:bodyPr wrap="none" rtlCol="0">
            <a:spAutoFit/>
          </a:bodyPr>
          <a:lstStyle/>
          <a:p>
            <a:endParaRPr kumimoji="1" lang="zh-CN" altLang="en-US" sz="1350"/>
          </a:p>
        </p:txBody>
      </p:sp>
    </p:spTree>
    <p:extLst>
      <p:ext uri="{BB962C8B-B14F-4D97-AF65-F5344CB8AC3E}">
        <p14:creationId xmlns:p14="http://schemas.microsoft.com/office/powerpoint/2010/main" val="1075059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E1833-BA71-6E43-93AC-20E75F52D308}"/>
              </a:ext>
            </a:extLst>
          </p:cNvPr>
          <p:cNvSpPr>
            <a:spLocks noGrp="1"/>
          </p:cNvSpPr>
          <p:nvPr>
            <p:ph type="title"/>
          </p:nvPr>
        </p:nvSpPr>
        <p:spPr/>
        <p:txBody>
          <a:bodyPr/>
          <a:lstStyle/>
          <a:p>
            <a:r>
              <a:rPr kumimoji="1" lang="en-US" altLang="zh-CN" dirty="0"/>
              <a:t>Spark</a:t>
            </a:r>
            <a:r>
              <a:rPr kumimoji="1" lang="zh-CN" altLang="en-US" dirty="0"/>
              <a:t> </a:t>
            </a:r>
            <a:r>
              <a:rPr kumimoji="1" lang="en-US" altLang="zh-CN" dirty="0"/>
              <a:t>Standalone</a:t>
            </a:r>
            <a:r>
              <a:rPr kumimoji="1" lang="zh-CN" altLang="en-US" dirty="0"/>
              <a:t> </a:t>
            </a:r>
            <a:r>
              <a:rPr kumimoji="1" lang="en-US" altLang="zh-CN" dirty="0"/>
              <a:t>Mode</a:t>
            </a:r>
            <a:endParaRPr kumimoji="1" lang="zh-CN" altLang="en-US" dirty="0"/>
          </a:p>
        </p:txBody>
      </p:sp>
      <p:sp>
        <p:nvSpPr>
          <p:cNvPr id="3" name="内容占位符 2">
            <a:extLst>
              <a:ext uri="{FF2B5EF4-FFF2-40B4-BE49-F238E27FC236}">
                <a16:creationId xmlns:a16="http://schemas.microsoft.com/office/drawing/2014/main" id="{B7CDEF48-C9C2-5843-B2A0-F171626334FF}"/>
              </a:ext>
            </a:extLst>
          </p:cNvPr>
          <p:cNvSpPr>
            <a:spLocks noGrp="1"/>
          </p:cNvSpPr>
          <p:nvPr>
            <p:ph idx="1"/>
          </p:nvPr>
        </p:nvSpPr>
        <p:spPr/>
        <p:txBody>
          <a:bodyPr>
            <a:normAutofit fontScale="92500" lnSpcReduction="10000"/>
          </a:bodyPr>
          <a:lstStyle/>
          <a:p>
            <a:r>
              <a:rPr lang="en-US" altLang="zh-CN" b="1" dirty="0"/>
              <a:t>Cluster Launch Scripts</a:t>
            </a:r>
          </a:p>
          <a:p>
            <a:pPr lvl="1"/>
            <a:r>
              <a:rPr lang="en-US" altLang="zh-CN" dirty="0"/>
              <a:t>To launch a Spark standalone cluster with the launch scripts, you should create a file called </a:t>
            </a:r>
            <a:r>
              <a:rPr lang="en-US" altLang="zh-CN" dirty="0">
                <a:solidFill>
                  <a:srgbClr val="FF0000"/>
                </a:solidFill>
              </a:rPr>
              <a:t>conf/workers </a:t>
            </a:r>
            <a:r>
              <a:rPr lang="en-US" altLang="zh-CN" dirty="0"/>
              <a:t>in your Spark directory, which must contain the </a:t>
            </a:r>
            <a:r>
              <a:rPr lang="en-US" altLang="zh-CN" dirty="0">
                <a:solidFill>
                  <a:srgbClr val="FF0000"/>
                </a:solidFill>
              </a:rPr>
              <a:t>hostnames of all the machines where you intend to start Spark workers, one per line</a:t>
            </a:r>
            <a:r>
              <a:rPr lang="en-US" altLang="zh-CN" dirty="0"/>
              <a:t>. </a:t>
            </a:r>
          </a:p>
          <a:p>
            <a:pPr lvl="1"/>
            <a:r>
              <a:rPr lang="en-US" altLang="zh-CN" dirty="0"/>
              <a:t>If conf/workers does </a:t>
            </a:r>
            <a:r>
              <a:rPr lang="en-US" altLang="zh-CN" dirty="0">
                <a:solidFill>
                  <a:srgbClr val="FF0000"/>
                </a:solidFill>
              </a:rPr>
              <a:t>not exist</a:t>
            </a:r>
            <a:r>
              <a:rPr lang="en-US" altLang="zh-CN" dirty="0"/>
              <a:t>, the launch scripts defaults to a single machine (</a:t>
            </a:r>
            <a:r>
              <a:rPr lang="en-US" altLang="zh-CN" dirty="0">
                <a:solidFill>
                  <a:srgbClr val="FF0000"/>
                </a:solidFill>
              </a:rPr>
              <a:t>localhost</a:t>
            </a:r>
            <a:r>
              <a:rPr lang="en-US" altLang="zh-CN" dirty="0"/>
              <a:t>), which is useful for testing. </a:t>
            </a:r>
          </a:p>
          <a:p>
            <a:pPr lvl="1"/>
            <a:endParaRPr lang="en-US" altLang="zh-CN" dirty="0"/>
          </a:p>
          <a:p>
            <a:pPr lvl="1"/>
            <a:r>
              <a:rPr lang="en-US" altLang="zh-CN" dirty="0"/>
              <a:t>Once you’ve set up this file, you can launch or stop your cluster with the following shell scripts, based on Hadoop’s deploy scripts, and available in </a:t>
            </a:r>
            <a:r>
              <a:rPr lang="en-US" altLang="zh-CN" dirty="0">
                <a:solidFill>
                  <a:srgbClr val="FF0000"/>
                </a:solidFill>
              </a:rPr>
              <a:t>SPARK_HOME/</a:t>
            </a:r>
            <a:r>
              <a:rPr lang="en-US" altLang="zh-CN" dirty="0" err="1">
                <a:solidFill>
                  <a:srgbClr val="FF0000"/>
                </a:solidFill>
              </a:rPr>
              <a:t>sbin</a:t>
            </a:r>
            <a:r>
              <a:rPr lang="en-US" altLang="zh-CN" dirty="0"/>
              <a:t>:</a:t>
            </a:r>
          </a:p>
          <a:p>
            <a:pPr lvl="2"/>
            <a:r>
              <a:rPr lang="en-US" altLang="zh-CN" dirty="0" err="1"/>
              <a:t>sbin</a:t>
            </a:r>
            <a:r>
              <a:rPr lang="en-US" altLang="zh-CN" dirty="0"/>
              <a:t>/start-</a:t>
            </a:r>
            <a:r>
              <a:rPr lang="en-US" altLang="zh-CN" dirty="0" err="1"/>
              <a:t>master.sh</a:t>
            </a:r>
            <a:r>
              <a:rPr lang="en-US" altLang="zh-CN" dirty="0"/>
              <a:t> - Starts a master instance on the machine the script is executed on.</a:t>
            </a:r>
          </a:p>
          <a:p>
            <a:pPr lvl="2"/>
            <a:r>
              <a:rPr lang="en-US" altLang="zh-CN" dirty="0" err="1"/>
              <a:t>sbin</a:t>
            </a:r>
            <a:r>
              <a:rPr lang="en-US" altLang="zh-CN" dirty="0"/>
              <a:t>/start-</a:t>
            </a:r>
            <a:r>
              <a:rPr lang="en-US" altLang="zh-CN" dirty="0" err="1"/>
              <a:t>workers.sh</a:t>
            </a:r>
            <a:r>
              <a:rPr lang="en-US" altLang="zh-CN" dirty="0"/>
              <a:t> - Starts a worker instance on each machine specified in the conf/workers file.</a:t>
            </a:r>
          </a:p>
          <a:p>
            <a:pPr lvl="2"/>
            <a:r>
              <a:rPr lang="en-US" altLang="zh-CN" dirty="0" err="1"/>
              <a:t>sbin</a:t>
            </a:r>
            <a:r>
              <a:rPr lang="en-US" altLang="zh-CN" dirty="0"/>
              <a:t>/start-</a:t>
            </a:r>
            <a:r>
              <a:rPr lang="en-US" altLang="zh-CN" dirty="0" err="1"/>
              <a:t>worker.sh</a:t>
            </a:r>
            <a:r>
              <a:rPr lang="en-US" altLang="zh-CN" dirty="0"/>
              <a:t> - Starts a worker instance on the machine the script is executed on.</a:t>
            </a:r>
          </a:p>
          <a:p>
            <a:pPr lvl="2"/>
            <a:r>
              <a:rPr lang="en-US" altLang="zh-CN" dirty="0" err="1"/>
              <a:t>sbin</a:t>
            </a:r>
            <a:r>
              <a:rPr lang="en-US" altLang="zh-CN" dirty="0"/>
              <a:t>/start-</a:t>
            </a:r>
            <a:r>
              <a:rPr lang="en-US" altLang="zh-CN" dirty="0" err="1"/>
              <a:t>all.sh</a:t>
            </a:r>
            <a:r>
              <a:rPr lang="en-US" altLang="zh-CN" dirty="0"/>
              <a:t> - Starts both a master and a number of workers as described above.</a:t>
            </a:r>
          </a:p>
          <a:p>
            <a:pPr lvl="2"/>
            <a:r>
              <a:rPr lang="en-US" altLang="zh-CN" dirty="0" err="1"/>
              <a:t>sbin</a:t>
            </a:r>
            <a:r>
              <a:rPr lang="en-US" altLang="zh-CN" dirty="0"/>
              <a:t>/stop-</a:t>
            </a:r>
            <a:r>
              <a:rPr lang="en-US" altLang="zh-CN" dirty="0" err="1"/>
              <a:t>master.sh</a:t>
            </a:r>
            <a:r>
              <a:rPr lang="en-US" altLang="zh-CN" dirty="0"/>
              <a:t> - Stops the master that was started via the </a:t>
            </a:r>
            <a:r>
              <a:rPr lang="en-US" altLang="zh-CN" dirty="0" err="1"/>
              <a:t>sbin</a:t>
            </a:r>
            <a:r>
              <a:rPr lang="en-US" altLang="zh-CN" dirty="0"/>
              <a:t>/start-</a:t>
            </a:r>
            <a:r>
              <a:rPr lang="en-US" altLang="zh-CN" dirty="0" err="1"/>
              <a:t>master.sh</a:t>
            </a:r>
            <a:r>
              <a:rPr lang="en-US" altLang="zh-CN" dirty="0"/>
              <a:t> script.</a:t>
            </a:r>
          </a:p>
          <a:p>
            <a:pPr lvl="2"/>
            <a:r>
              <a:rPr lang="en-US" altLang="zh-CN" dirty="0" err="1"/>
              <a:t>sbin</a:t>
            </a:r>
            <a:r>
              <a:rPr lang="en-US" altLang="zh-CN" dirty="0"/>
              <a:t>/stop-</a:t>
            </a:r>
            <a:r>
              <a:rPr lang="en-US" altLang="zh-CN" dirty="0" err="1"/>
              <a:t>worker.sh</a:t>
            </a:r>
            <a:r>
              <a:rPr lang="en-US" altLang="zh-CN" dirty="0"/>
              <a:t> - Stops all worker instances on the machine the script is executed on.</a:t>
            </a:r>
          </a:p>
          <a:p>
            <a:pPr lvl="2"/>
            <a:r>
              <a:rPr lang="en-US" altLang="zh-CN" dirty="0" err="1"/>
              <a:t>sbin</a:t>
            </a:r>
            <a:r>
              <a:rPr lang="en-US" altLang="zh-CN" dirty="0"/>
              <a:t>/stop-</a:t>
            </a:r>
            <a:r>
              <a:rPr lang="en-US" altLang="zh-CN" dirty="0" err="1"/>
              <a:t>workers.sh</a:t>
            </a:r>
            <a:r>
              <a:rPr lang="en-US" altLang="zh-CN" dirty="0"/>
              <a:t> - Stops all worker instances on the machines specified in the conf/workers file.</a:t>
            </a:r>
          </a:p>
          <a:p>
            <a:pPr lvl="2"/>
            <a:r>
              <a:rPr lang="en-US" altLang="zh-CN" dirty="0" err="1"/>
              <a:t>sbin</a:t>
            </a:r>
            <a:r>
              <a:rPr lang="en-US" altLang="zh-CN" dirty="0"/>
              <a:t>/stop-</a:t>
            </a:r>
            <a:r>
              <a:rPr lang="en-US" altLang="zh-CN" dirty="0" err="1"/>
              <a:t>all.sh</a:t>
            </a:r>
            <a:r>
              <a:rPr lang="en-US" altLang="zh-CN" dirty="0"/>
              <a:t> - Stops both the master and the workers as described above.</a:t>
            </a:r>
          </a:p>
        </p:txBody>
      </p:sp>
      <p:sp>
        <p:nvSpPr>
          <p:cNvPr id="4" name="灯片编号占位符 3">
            <a:extLst>
              <a:ext uri="{FF2B5EF4-FFF2-40B4-BE49-F238E27FC236}">
                <a16:creationId xmlns:a16="http://schemas.microsoft.com/office/drawing/2014/main" id="{8964004C-D677-E44C-98BA-DB4E370F67E8}"/>
              </a:ext>
            </a:extLst>
          </p:cNvPr>
          <p:cNvSpPr>
            <a:spLocks noGrp="1"/>
          </p:cNvSpPr>
          <p:nvPr>
            <p:ph type="sldNum" sz="quarter" idx="12"/>
          </p:nvPr>
        </p:nvSpPr>
        <p:spPr/>
        <p:txBody>
          <a:bodyPr/>
          <a:lstStyle/>
          <a:p>
            <a:fld id="{CB818ED7-1FAF-4BEC-A906-EB6564C334EB}" type="slidenum">
              <a:rPr lang="zh-CN" altLang="en-US" smtClean="0"/>
              <a:pPr/>
              <a:t>20</a:t>
            </a:fld>
            <a:endParaRPr lang="zh-CN" altLang="en-US" dirty="0"/>
          </a:p>
        </p:txBody>
      </p:sp>
    </p:spTree>
    <p:extLst>
      <p:ext uri="{BB962C8B-B14F-4D97-AF65-F5344CB8AC3E}">
        <p14:creationId xmlns:p14="http://schemas.microsoft.com/office/powerpoint/2010/main" val="3766186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380D9C-E606-444C-BCFB-99529A28E85D}"/>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F9C5BD9F-3589-4E41-AAE6-E097103A4252}"/>
              </a:ext>
            </a:extLst>
          </p:cNvPr>
          <p:cNvSpPr>
            <a:spLocks noGrp="1"/>
          </p:cNvSpPr>
          <p:nvPr>
            <p:ph idx="1"/>
          </p:nvPr>
        </p:nvSpPr>
        <p:spPr/>
        <p:txBody>
          <a:bodyPr>
            <a:normAutofit fontScale="92500" lnSpcReduction="10000"/>
          </a:bodyPr>
          <a:lstStyle/>
          <a:p>
            <a:r>
              <a:rPr lang="en-US" altLang="zh-CN" b="1" dirty="0"/>
              <a:t>Interactive Analysis with the Spark Shell</a:t>
            </a:r>
          </a:p>
          <a:p>
            <a:pPr lvl="1"/>
            <a:r>
              <a:rPr lang="en-US" altLang="zh-CN" dirty="0"/>
              <a:t>Spark’s shell provides a simple way to learn the API, as well as a powerful tool to analyze data interactively. It is available in either </a:t>
            </a:r>
            <a:r>
              <a:rPr lang="en-US" altLang="zh-CN" dirty="0">
                <a:solidFill>
                  <a:srgbClr val="FF0000"/>
                </a:solidFill>
              </a:rPr>
              <a:t>Scala</a:t>
            </a:r>
            <a:r>
              <a:rPr lang="en-US" altLang="zh-CN" dirty="0"/>
              <a:t> (which runs on the Java VM and is thus a good way to use existing Java libraries) or </a:t>
            </a:r>
            <a:r>
              <a:rPr lang="en-US" altLang="zh-CN" dirty="0">
                <a:solidFill>
                  <a:srgbClr val="FF0000"/>
                </a:solidFill>
              </a:rPr>
              <a:t>Python</a:t>
            </a:r>
            <a:r>
              <a:rPr lang="en-US" altLang="zh-CN" dirty="0"/>
              <a:t>. </a:t>
            </a:r>
          </a:p>
          <a:p>
            <a:pPr lvl="1"/>
            <a:r>
              <a:rPr lang="en-US" altLang="zh-CN" dirty="0"/>
              <a:t>Start it by running the following in the Spark directory:</a:t>
            </a:r>
          </a:p>
          <a:p>
            <a:pPr lvl="1"/>
            <a:r>
              <a:rPr lang="en-US" altLang="zh-CN" b="1" dirty="0"/>
              <a:t>Scala:</a:t>
            </a:r>
            <a:r>
              <a:rPr lang="zh-CN" altLang="en-US" b="1" dirty="0"/>
              <a:t> </a:t>
            </a:r>
            <a:r>
              <a:rPr lang="en-US" altLang="zh-CN" dirty="0">
                <a:solidFill>
                  <a:schemeClr val="tx2"/>
                </a:solidFill>
                <a:latin typeface="Consolas" panose="020B0609020204030204" pitchFamily="49" charset="0"/>
                <a:cs typeface="Consolas" panose="020B0609020204030204" pitchFamily="49" charset="0"/>
              </a:rPr>
              <a:t>$</a:t>
            </a:r>
            <a:r>
              <a:rPr lang="zh-CN" altLang="en-US" dirty="0">
                <a:solidFill>
                  <a:schemeClr val="tx2"/>
                </a:solidFill>
                <a:latin typeface="Consolas" panose="020B0609020204030204" pitchFamily="49" charset="0"/>
                <a:cs typeface="Consolas" panose="020B0609020204030204" pitchFamily="49" charset="0"/>
              </a:rPr>
              <a:t> </a:t>
            </a:r>
            <a:r>
              <a:rPr lang="en-US" altLang="zh-CN" dirty="0">
                <a:solidFill>
                  <a:schemeClr val="tx2"/>
                </a:solidFill>
                <a:latin typeface="Consolas" panose="020B0609020204030204" pitchFamily="49" charset="0"/>
                <a:cs typeface="Consolas" panose="020B0609020204030204" pitchFamily="49" charset="0"/>
              </a:rPr>
              <a:t>./bin/spark-shell</a:t>
            </a:r>
          </a:p>
          <a:p>
            <a:pPr lvl="1"/>
            <a:r>
              <a:rPr lang="en-US" altLang="zh-CN" b="1" dirty="0"/>
              <a:t>Python:</a:t>
            </a:r>
            <a:r>
              <a:rPr lang="zh-CN" altLang="en-US" b="1" dirty="0"/>
              <a:t> </a:t>
            </a:r>
            <a:r>
              <a:rPr lang="en-US" altLang="zh-CN" dirty="0">
                <a:solidFill>
                  <a:schemeClr val="tx2"/>
                </a:solidFill>
                <a:latin typeface="Consolas" panose="020B0609020204030204" pitchFamily="49" charset="0"/>
                <a:cs typeface="Consolas" panose="020B0609020204030204" pitchFamily="49" charset="0"/>
              </a:rPr>
              <a:t>$</a:t>
            </a:r>
            <a:r>
              <a:rPr lang="zh-CN" altLang="en-US" dirty="0">
                <a:solidFill>
                  <a:schemeClr val="tx2"/>
                </a:solidFill>
                <a:latin typeface="Consolas" panose="020B0609020204030204" pitchFamily="49" charset="0"/>
                <a:cs typeface="Consolas" panose="020B0609020204030204" pitchFamily="49" charset="0"/>
              </a:rPr>
              <a:t> </a:t>
            </a:r>
            <a:r>
              <a:rPr lang="en-US" altLang="zh-CN" dirty="0">
                <a:solidFill>
                  <a:schemeClr val="tx2"/>
                </a:solidFill>
                <a:latin typeface="Consolas" panose="020B0609020204030204" pitchFamily="49" charset="0"/>
                <a:cs typeface="Consolas" panose="020B0609020204030204" pitchFamily="49" charset="0"/>
              </a:rPr>
              <a:t>./bin/</a:t>
            </a:r>
            <a:r>
              <a:rPr lang="en-US" altLang="zh-CN" dirty="0" err="1">
                <a:solidFill>
                  <a:schemeClr val="tx2"/>
                </a:solidFill>
                <a:latin typeface="Consolas" panose="020B0609020204030204" pitchFamily="49" charset="0"/>
                <a:cs typeface="Consolas" panose="020B0609020204030204" pitchFamily="49" charset="0"/>
              </a:rPr>
              <a:t>pyspark</a:t>
            </a:r>
            <a:endParaRPr lang="en-US" altLang="zh-CN" dirty="0">
              <a:solidFill>
                <a:schemeClr val="tx2"/>
              </a:solidFill>
              <a:latin typeface="Consolas" panose="020B0609020204030204" pitchFamily="49" charset="0"/>
              <a:cs typeface="Consolas" panose="020B0609020204030204" pitchFamily="49" charset="0"/>
            </a:endParaRPr>
          </a:p>
          <a:p>
            <a:pPr lvl="1"/>
            <a:endParaRPr lang="en-US" altLang="zh-CN" dirty="0">
              <a:solidFill>
                <a:schemeClr val="tx2"/>
              </a:solidFill>
              <a:latin typeface="Consolas" panose="020B0609020204030204" pitchFamily="49" charset="0"/>
              <a:cs typeface="Consolas" panose="020B0609020204030204" pitchFamily="49" charset="0"/>
            </a:endParaRPr>
          </a:p>
          <a:p>
            <a:pPr marL="600075" lvl="2" indent="0">
              <a:buNone/>
            </a:pPr>
            <a:r>
              <a:rPr lang="en-US" altLang="zh-CN" dirty="0">
                <a:solidFill>
                  <a:srgbClr val="000000"/>
                </a:solidFill>
                <a:latin typeface="Menlo" panose="020B0609030804020204" pitchFamily="49" charset="0"/>
              </a:rPr>
              <a:t>Welcome to</a:t>
            </a:r>
          </a:p>
          <a:p>
            <a:pPr marL="600075" lvl="2" indent="0">
              <a:buNone/>
            </a:pPr>
            <a:r>
              <a:rPr lang="en-US" altLang="zh-CN" dirty="0">
                <a:solidFill>
                  <a:srgbClr val="000000"/>
                </a:solidFill>
                <a:latin typeface="Menlo" panose="020B0609030804020204" pitchFamily="49" charset="0"/>
              </a:rPr>
              <a:t>      ____              __</a:t>
            </a:r>
          </a:p>
          <a:p>
            <a:pPr marL="600075" lvl="2" indent="0">
              <a:buNone/>
            </a:pPr>
            <a:r>
              <a:rPr lang="en-US" altLang="zh-CN" dirty="0">
                <a:solidFill>
                  <a:srgbClr val="000000"/>
                </a:solidFill>
                <a:latin typeface="Menlo" panose="020B0609030804020204" pitchFamily="49" charset="0"/>
              </a:rPr>
              <a:t>     / __/__  ___ _____/ /__</a:t>
            </a:r>
          </a:p>
          <a:p>
            <a:pPr marL="600075" lvl="2" indent="0">
              <a:buNone/>
            </a:pPr>
            <a:r>
              <a:rPr lang="en-US" altLang="zh-CN" dirty="0">
                <a:solidFill>
                  <a:srgbClr val="000000"/>
                </a:solidFill>
                <a:latin typeface="Menlo" panose="020B0609030804020204" pitchFamily="49" charset="0"/>
              </a:rPr>
              <a:t>    _\ \/ _ \/ _ `/ __/  '_/</a:t>
            </a:r>
          </a:p>
          <a:p>
            <a:pPr marL="600075" lvl="2" indent="0">
              <a:buNone/>
            </a:pPr>
            <a:r>
              <a:rPr lang="en-US" altLang="zh-CN" dirty="0">
                <a:solidFill>
                  <a:srgbClr val="000000"/>
                </a:solidFill>
                <a:latin typeface="Menlo" panose="020B0609030804020204" pitchFamily="49" charset="0"/>
              </a:rPr>
              <a:t>   /___/ .__/\_,_/_/ /_/\_\   version 3.5.0</a:t>
            </a:r>
          </a:p>
          <a:p>
            <a:pPr marL="600075" lvl="2" indent="0">
              <a:buNone/>
            </a:pPr>
            <a:r>
              <a:rPr lang="en-US" altLang="zh-CN" dirty="0">
                <a:solidFill>
                  <a:srgbClr val="000000"/>
                </a:solidFill>
                <a:latin typeface="Menlo" panose="020B0609030804020204" pitchFamily="49" charset="0"/>
              </a:rPr>
              <a:t>      /_/</a:t>
            </a:r>
          </a:p>
          <a:p>
            <a:pPr marL="600075" lvl="2" indent="0">
              <a:buNone/>
            </a:pPr>
            <a:r>
              <a:rPr lang="en-US" altLang="zh-CN" dirty="0">
                <a:solidFill>
                  <a:srgbClr val="000000"/>
                </a:solidFill>
                <a:latin typeface="Menlo" panose="020B0609030804020204" pitchFamily="49" charset="0"/>
              </a:rPr>
              <a:t>         </a:t>
            </a:r>
          </a:p>
          <a:p>
            <a:pPr marL="600075" lvl="2" indent="0">
              <a:buNone/>
            </a:pPr>
            <a:r>
              <a:rPr lang="en-US" altLang="zh-CN" dirty="0">
                <a:solidFill>
                  <a:srgbClr val="000000"/>
                </a:solidFill>
                <a:latin typeface="Menlo" panose="020B0609030804020204" pitchFamily="49" charset="0"/>
              </a:rPr>
              <a:t>Using Scala version 2.12.18 (OpenJDK 64-Bit Server VM, Java 20.0.2)</a:t>
            </a:r>
          </a:p>
          <a:p>
            <a:pPr marL="600075" lvl="2" indent="0">
              <a:buNone/>
            </a:pPr>
            <a:r>
              <a:rPr lang="en-US" altLang="zh-CN" dirty="0">
                <a:solidFill>
                  <a:srgbClr val="000000"/>
                </a:solidFill>
                <a:latin typeface="Menlo" panose="020B0609030804020204" pitchFamily="49" charset="0"/>
              </a:rPr>
              <a:t>Type in expressions to have them evaluated.</a:t>
            </a:r>
          </a:p>
          <a:p>
            <a:pPr marL="600075" lvl="2" indent="0">
              <a:buNone/>
            </a:pPr>
            <a:r>
              <a:rPr lang="en-US" altLang="zh-CN" dirty="0">
                <a:solidFill>
                  <a:srgbClr val="000000"/>
                </a:solidFill>
                <a:latin typeface="Menlo" panose="020B0609030804020204" pitchFamily="49" charset="0"/>
              </a:rPr>
              <a:t>Type :help for more information.</a:t>
            </a:r>
          </a:p>
          <a:p>
            <a:pPr lvl="1"/>
            <a:endParaRPr lang="en-US" altLang="zh-CN" dirty="0"/>
          </a:p>
          <a:p>
            <a:pPr lvl="1"/>
            <a:endParaRPr lang="en-US" altLang="zh-CN" dirty="0"/>
          </a:p>
        </p:txBody>
      </p:sp>
      <p:sp>
        <p:nvSpPr>
          <p:cNvPr id="4" name="灯片编号占位符 3">
            <a:extLst>
              <a:ext uri="{FF2B5EF4-FFF2-40B4-BE49-F238E27FC236}">
                <a16:creationId xmlns:a16="http://schemas.microsoft.com/office/drawing/2014/main" id="{B80CADA4-9BF6-1E4D-8803-28C018FC1A3F}"/>
              </a:ext>
            </a:extLst>
          </p:cNvPr>
          <p:cNvSpPr>
            <a:spLocks noGrp="1"/>
          </p:cNvSpPr>
          <p:nvPr>
            <p:ph type="sldNum" sz="quarter" idx="12"/>
          </p:nvPr>
        </p:nvSpPr>
        <p:spPr/>
        <p:txBody>
          <a:bodyPr/>
          <a:lstStyle/>
          <a:p>
            <a:fld id="{CB818ED7-1FAF-4BEC-A906-EB6564C334EB}" type="slidenum">
              <a:rPr lang="zh-CN" altLang="en-US" smtClean="0"/>
              <a:pPr/>
              <a:t>21</a:t>
            </a:fld>
            <a:endParaRPr lang="zh-CN" altLang="en-US" dirty="0"/>
          </a:p>
        </p:txBody>
      </p:sp>
    </p:spTree>
    <p:extLst>
      <p:ext uri="{BB962C8B-B14F-4D97-AF65-F5344CB8AC3E}">
        <p14:creationId xmlns:p14="http://schemas.microsoft.com/office/powerpoint/2010/main" val="2728560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A907F-FD2C-D648-ABC0-C51C9651F6EE}"/>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A03CE6CE-0051-014C-B028-7D764F5CA140}"/>
              </a:ext>
            </a:extLst>
          </p:cNvPr>
          <p:cNvSpPr>
            <a:spLocks noGrp="1"/>
          </p:cNvSpPr>
          <p:nvPr>
            <p:ph idx="1"/>
          </p:nvPr>
        </p:nvSpPr>
        <p:spPr/>
        <p:txBody>
          <a:bodyPr>
            <a:normAutofit fontScale="62500" lnSpcReduction="20000"/>
          </a:bodyPr>
          <a:lstStyle/>
          <a:p>
            <a:r>
              <a:rPr lang="en-US" altLang="zh-CN" sz="2600" dirty="0"/>
              <a:t>Spark’s primary abstraction is a distributed collection of items called a </a:t>
            </a:r>
            <a:r>
              <a:rPr lang="en-US" altLang="zh-CN" sz="2600" dirty="0">
                <a:solidFill>
                  <a:srgbClr val="FF0000"/>
                </a:solidFill>
              </a:rPr>
              <a:t>Dataset</a:t>
            </a:r>
            <a:r>
              <a:rPr lang="en-US" altLang="zh-CN" sz="2600" dirty="0"/>
              <a:t>. </a:t>
            </a:r>
          </a:p>
          <a:p>
            <a:pPr lvl="1"/>
            <a:r>
              <a:rPr lang="en-US" altLang="zh-CN" sz="2200" dirty="0"/>
              <a:t>Datasets can be created from Hadoop </a:t>
            </a:r>
            <a:r>
              <a:rPr lang="en-US" altLang="zh-CN" sz="2200" dirty="0" err="1">
                <a:solidFill>
                  <a:srgbClr val="FF0000"/>
                </a:solidFill>
              </a:rPr>
              <a:t>InputFormats</a:t>
            </a:r>
            <a:r>
              <a:rPr lang="en-US" altLang="zh-CN" sz="2200" dirty="0"/>
              <a:t> (such as HDFS files) or by transforming </a:t>
            </a:r>
            <a:r>
              <a:rPr lang="en-US" altLang="zh-CN" sz="2200" dirty="0">
                <a:solidFill>
                  <a:srgbClr val="FF0000"/>
                </a:solidFill>
              </a:rPr>
              <a:t>other Datasets</a:t>
            </a:r>
            <a:r>
              <a:rPr lang="en-US" altLang="zh-CN" sz="2200" dirty="0"/>
              <a:t>. </a:t>
            </a:r>
          </a:p>
          <a:p>
            <a:pPr lvl="1"/>
            <a:r>
              <a:rPr lang="en-US" altLang="zh-CN" sz="2200" dirty="0"/>
              <a:t>Let’s make a new </a:t>
            </a:r>
            <a:r>
              <a:rPr lang="en-US" altLang="zh-CN" sz="2200" dirty="0" err="1"/>
              <a:t>DataFrame</a:t>
            </a:r>
            <a:r>
              <a:rPr lang="en-US" altLang="zh-CN" sz="2200" dirty="0"/>
              <a:t> from the text of the README file in the Spark source directory:</a:t>
            </a:r>
          </a:p>
          <a:p>
            <a:endParaRPr lang="en-US" altLang="zh-CN" dirty="0"/>
          </a:p>
          <a:p>
            <a:pPr lvl="1"/>
            <a:r>
              <a:rPr lang="en-US" altLang="zh-CN" sz="1800" dirty="0" err="1">
                <a:solidFill>
                  <a:srgbClr val="DB27DA"/>
                </a:solidFill>
                <a:latin typeface="Menlo" panose="020B0609030804020204" pitchFamily="49" charset="0"/>
              </a:rPr>
              <a:t>scala</a:t>
            </a:r>
            <a:r>
              <a:rPr lang="en-US" altLang="zh-CN" sz="1800" dirty="0">
                <a:solidFill>
                  <a:srgbClr val="DB27DA"/>
                </a:solidFill>
                <a:latin typeface="Menlo" panose="020B0609030804020204" pitchFamily="49" charset="0"/>
              </a:rPr>
              <a:t>&gt; </a:t>
            </a:r>
            <a:r>
              <a:rPr lang="en-US" altLang="zh-CN" sz="1800" dirty="0" err="1">
                <a:solidFill>
                  <a:srgbClr val="000000"/>
                </a:solidFill>
                <a:latin typeface="Menlo" panose="020B0609030804020204" pitchFamily="49" charset="0"/>
              </a:rPr>
              <a:t>val</a:t>
            </a:r>
            <a:r>
              <a:rPr lang="en-US" altLang="zh-CN" sz="1800" dirty="0">
                <a:solidFill>
                  <a:srgbClr val="000000"/>
                </a:solidFill>
                <a:latin typeface="Menlo" panose="020B0609030804020204" pitchFamily="49" charset="0"/>
              </a:rPr>
              <a:t> </a:t>
            </a:r>
            <a:r>
              <a:rPr lang="en-US" altLang="zh-CN" sz="1800" dirty="0" err="1">
                <a:solidFill>
                  <a:srgbClr val="000000"/>
                </a:solidFill>
                <a:latin typeface="Menlo" panose="020B0609030804020204" pitchFamily="49" charset="0"/>
              </a:rPr>
              <a:t>textFile</a:t>
            </a:r>
            <a:r>
              <a:rPr lang="en-US" altLang="zh-CN" sz="1800" dirty="0">
                <a:solidFill>
                  <a:srgbClr val="000000"/>
                </a:solidFill>
                <a:latin typeface="Menlo" panose="020B0609030804020204" pitchFamily="49" charset="0"/>
              </a:rPr>
              <a:t> = </a:t>
            </a:r>
            <a:r>
              <a:rPr lang="en-US" altLang="zh-CN" sz="1800" dirty="0" err="1">
                <a:solidFill>
                  <a:srgbClr val="000000"/>
                </a:solidFill>
                <a:latin typeface="Menlo" panose="020B0609030804020204" pitchFamily="49" charset="0"/>
              </a:rPr>
              <a:t>spark.read.textFile</a:t>
            </a:r>
            <a:r>
              <a:rPr lang="en-US" altLang="zh-CN" sz="1800" dirty="0">
                <a:solidFill>
                  <a:srgbClr val="000000"/>
                </a:solidFill>
                <a:latin typeface="Menlo" panose="020B0609030804020204" pitchFamily="49" charset="0"/>
              </a:rPr>
              <a:t>("</a:t>
            </a:r>
            <a:r>
              <a:rPr lang="en-US" altLang="zh-CN" sz="1800" dirty="0" err="1">
                <a:solidFill>
                  <a:srgbClr val="000000"/>
                </a:solidFill>
                <a:latin typeface="Menlo" panose="020B0609030804020204" pitchFamily="49" charset="0"/>
              </a:rPr>
              <a:t>README.md</a:t>
            </a:r>
            <a:r>
              <a:rPr lang="en-US" altLang="zh-CN" sz="1800" dirty="0">
                <a:solidFill>
                  <a:srgbClr val="000000"/>
                </a:solidFill>
                <a:latin typeface="Menlo" panose="020B0609030804020204" pitchFamily="49" charset="0"/>
              </a:rPr>
              <a:t>")</a:t>
            </a:r>
          </a:p>
          <a:p>
            <a:pPr lvl="1"/>
            <a:r>
              <a:rPr lang="en-US" altLang="zh-CN" sz="1800" b="1" dirty="0" err="1">
                <a:solidFill>
                  <a:srgbClr val="5620F4"/>
                </a:solidFill>
                <a:latin typeface="Menlo" panose="020B0609030804020204" pitchFamily="49" charset="0"/>
              </a:rPr>
              <a:t>textFile</a:t>
            </a:r>
            <a:r>
              <a:rPr lang="en-US" altLang="zh-CN" sz="1800" dirty="0">
                <a:solidFill>
                  <a:srgbClr val="000000"/>
                </a:solidFill>
                <a:latin typeface="Menlo" panose="020B0609030804020204" pitchFamily="49" charset="0"/>
              </a:rPr>
              <a:t>: </a:t>
            </a:r>
            <a:r>
              <a:rPr lang="en-US" altLang="zh-CN" sz="1800" b="1" dirty="0" err="1">
                <a:solidFill>
                  <a:srgbClr val="39C026"/>
                </a:solidFill>
                <a:latin typeface="Menlo" panose="020B0609030804020204" pitchFamily="49" charset="0"/>
              </a:rPr>
              <a:t>org.apache.spark.sql.Dataset</a:t>
            </a:r>
            <a:r>
              <a:rPr lang="en-US" altLang="zh-CN" sz="1800" b="1" dirty="0">
                <a:solidFill>
                  <a:srgbClr val="39C026"/>
                </a:solidFill>
                <a:latin typeface="Menlo" panose="020B0609030804020204" pitchFamily="49" charset="0"/>
              </a:rPr>
              <a:t>[String]</a:t>
            </a:r>
            <a:r>
              <a:rPr lang="en-US" altLang="zh-CN" sz="1800" dirty="0">
                <a:solidFill>
                  <a:srgbClr val="000000"/>
                </a:solidFill>
                <a:latin typeface="Menlo" panose="020B0609030804020204" pitchFamily="49" charset="0"/>
              </a:rPr>
              <a:t> = [value: string]</a:t>
            </a:r>
            <a:br>
              <a:rPr lang="en-US" altLang="zh-CN" sz="1800" dirty="0">
                <a:solidFill>
                  <a:srgbClr val="000000"/>
                </a:solidFill>
                <a:latin typeface="Menlo" panose="020B0609030804020204" pitchFamily="49" charset="0"/>
              </a:rPr>
            </a:br>
            <a:endParaRPr lang="en-US" altLang="zh-CN" sz="1800" dirty="0">
              <a:solidFill>
                <a:srgbClr val="000000"/>
              </a:solidFill>
              <a:latin typeface="Menlo" panose="020B0609030804020204" pitchFamily="49" charset="0"/>
            </a:endParaRPr>
          </a:p>
          <a:p>
            <a:pPr lvl="1"/>
            <a:r>
              <a:rPr lang="en-US" altLang="zh-CN" sz="1800" dirty="0" err="1">
                <a:solidFill>
                  <a:srgbClr val="DB27DA"/>
                </a:solidFill>
                <a:latin typeface="Menlo" panose="020B0609030804020204" pitchFamily="49" charset="0"/>
              </a:rPr>
              <a:t>scala</a:t>
            </a:r>
            <a:r>
              <a:rPr lang="en-US" altLang="zh-CN" sz="1800" dirty="0">
                <a:solidFill>
                  <a:srgbClr val="DB27DA"/>
                </a:solidFill>
                <a:latin typeface="Menlo" panose="020B0609030804020204" pitchFamily="49" charset="0"/>
              </a:rPr>
              <a:t>&gt; </a:t>
            </a:r>
            <a:r>
              <a:rPr lang="en-US" altLang="zh-CN" sz="1800" dirty="0" err="1">
                <a:solidFill>
                  <a:srgbClr val="000000"/>
                </a:solidFill>
                <a:latin typeface="Menlo" panose="020B0609030804020204" pitchFamily="49" charset="0"/>
              </a:rPr>
              <a:t>textFile.count</a:t>
            </a:r>
            <a:r>
              <a:rPr lang="en-US" altLang="zh-CN" sz="1800" dirty="0">
                <a:solidFill>
                  <a:srgbClr val="000000"/>
                </a:solidFill>
                <a:latin typeface="Menlo" panose="020B0609030804020204" pitchFamily="49" charset="0"/>
              </a:rPr>
              <a:t>()</a:t>
            </a:r>
          </a:p>
          <a:p>
            <a:pPr lvl="1"/>
            <a:r>
              <a:rPr lang="en-US" altLang="zh-CN" sz="1800" b="1" dirty="0">
                <a:solidFill>
                  <a:srgbClr val="5620F4"/>
                </a:solidFill>
                <a:latin typeface="Menlo" panose="020B0609030804020204" pitchFamily="49" charset="0"/>
              </a:rPr>
              <a:t>res0</a:t>
            </a:r>
            <a:r>
              <a:rPr lang="en-US" altLang="zh-CN" sz="1800" dirty="0">
                <a:solidFill>
                  <a:srgbClr val="000000"/>
                </a:solidFill>
                <a:latin typeface="Menlo" panose="020B0609030804020204" pitchFamily="49" charset="0"/>
              </a:rPr>
              <a:t>: </a:t>
            </a:r>
            <a:r>
              <a:rPr lang="en-US" altLang="zh-CN" sz="1800" b="1" dirty="0">
                <a:solidFill>
                  <a:srgbClr val="39C026"/>
                </a:solidFill>
                <a:latin typeface="Menlo" panose="020B0609030804020204" pitchFamily="49" charset="0"/>
              </a:rPr>
              <a:t>Long</a:t>
            </a:r>
            <a:r>
              <a:rPr lang="en-US" altLang="zh-CN" sz="1800" dirty="0">
                <a:solidFill>
                  <a:srgbClr val="000000"/>
                </a:solidFill>
                <a:latin typeface="Menlo" panose="020B0609030804020204" pitchFamily="49" charset="0"/>
              </a:rPr>
              <a:t> = 125</a:t>
            </a:r>
            <a:br>
              <a:rPr lang="en-US" altLang="zh-CN" sz="1800" dirty="0">
                <a:solidFill>
                  <a:srgbClr val="000000"/>
                </a:solidFill>
                <a:latin typeface="Menlo" panose="020B0609030804020204" pitchFamily="49" charset="0"/>
              </a:rPr>
            </a:br>
            <a:endParaRPr lang="en-US" altLang="zh-CN" sz="1800" dirty="0">
              <a:solidFill>
                <a:srgbClr val="000000"/>
              </a:solidFill>
              <a:latin typeface="Menlo" panose="020B0609030804020204" pitchFamily="49" charset="0"/>
            </a:endParaRPr>
          </a:p>
          <a:p>
            <a:pPr lvl="1"/>
            <a:r>
              <a:rPr lang="en-US" altLang="zh-CN" sz="1800" dirty="0" err="1">
                <a:solidFill>
                  <a:srgbClr val="DB27DA"/>
                </a:solidFill>
                <a:latin typeface="Menlo" panose="020B0609030804020204" pitchFamily="49" charset="0"/>
              </a:rPr>
              <a:t>scala</a:t>
            </a:r>
            <a:r>
              <a:rPr lang="en-US" altLang="zh-CN" sz="1800" dirty="0">
                <a:solidFill>
                  <a:srgbClr val="DB27DA"/>
                </a:solidFill>
                <a:latin typeface="Menlo" panose="020B0609030804020204" pitchFamily="49" charset="0"/>
              </a:rPr>
              <a:t>&gt; </a:t>
            </a:r>
            <a:r>
              <a:rPr lang="en-US" altLang="zh-CN" sz="1800" dirty="0" err="1">
                <a:solidFill>
                  <a:srgbClr val="000000"/>
                </a:solidFill>
                <a:latin typeface="Menlo" panose="020B0609030804020204" pitchFamily="49" charset="0"/>
              </a:rPr>
              <a:t>textFile.first</a:t>
            </a:r>
            <a:r>
              <a:rPr lang="en-US" altLang="zh-CN" sz="1800" dirty="0">
                <a:solidFill>
                  <a:srgbClr val="000000"/>
                </a:solidFill>
                <a:latin typeface="Menlo" panose="020B0609030804020204" pitchFamily="49" charset="0"/>
              </a:rPr>
              <a:t>()</a:t>
            </a:r>
          </a:p>
          <a:p>
            <a:pPr lvl="1"/>
            <a:r>
              <a:rPr lang="en-US" altLang="zh-CN" sz="1800" b="1" dirty="0">
                <a:solidFill>
                  <a:srgbClr val="5620F4"/>
                </a:solidFill>
                <a:latin typeface="Menlo" panose="020B0609030804020204" pitchFamily="49" charset="0"/>
              </a:rPr>
              <a:t>res1</a:t>
            </a:r>
            <a:r>
              <a:rPr lang="en-US" altLang="zh-CN" sz="1800" dirty="0">
                <a:solidFill>
                  <a:srgbClr val="000000"/>
                </a:solidFill>
                <a:latin typeface="Menlo" panose="020B0609030804020204" pitchFamily="49" charset="0"/>
              </a:rPr>
              <a:t>: </a:t>
            </a:r>
            <a:r>
              <a:rPr lang="en-US" altLang="zh-CN" sz="1800" b="1" dirty="0">
                <a:solidFill>
                  <a:srgbClr val="39C026"/>
                </a:solidFill>
                <a:latin typeface="Menlo" panose="020B0609030804020204" pitchFamily="49" charset="0"/>
              </a:rPr>
              <a:t>String</a:t>
            </a:r>
            <a:r>
              <a:rPr lang="en-US" altLang="zh-CN" sz="1800" dirty="0">
                <a:solidFill>
                  <a:srgbClr val="000000"/>
                </a:solidFill>
                <a:latin typeface="Menlo" panose="020B0609030804020204" pitchFamily="49" charset="0"/>
              </a:rPr>
              <a:t> = # Apache Spark</a:t>
            </a:r>
            <a:br>
              <a:rPr lang="en-US" altLang="zh-CN" sz="1800" dirty="0">
                <a:solidFill>
                  <a:srgbClr val="000000"/>
                </a:solidFill>
                <a:latin typeface="Menlo" panose="020B0609030804020204" pitchFamily="49" charset="0"/>
              </a:rPr>
            </a:br>
            <a:endParaRPr lang="en-US" altLang="zh-CN" sz="1800" dirty="0">
              <a:solidFill>
                <a:srgbClr val="000000"/>
              </a:solidFill>
              <a:latin typeface="Menlo" panose="020B0609030804020204" pitchFamily="49" charset="0"/>
            </a:endParaRPr>
          </a:p>
          <a:p>
            <a:pPr lvl="1"/>
            <a:r>
              <a:rPr lang="en-US" altLang="zh-CN" sz="1800" dirty="0" err="1">
                <a:solidFill>
                  <a:srgbClr val="DB27DA"/>
                </a:solidFill>
                <a:latin typeface="Menlo" panose="020B0609030804020204" pitchFamily="49" charset="0"/>
              </a:rPr>
              <a:t>scala</a:t>
            </a:r>
            <a:r>
              <a:rPr lang="en-US" altLang="zh-CN" sz="1800" dirty="0">
                <a:solidFill>
                  <a:srgbClr val="DB27DA"/>
                </a:solidFill>
                <a:latin typeface="Menlo" panose="020B0609030804020204" pitchFamily="49" charset="0"/>
              </a:rPr>
              <a:t>&gt; </a:t>
            </a:r>
            <a:r>
              <a:rPr lang="en-US" altLang="zh-CN" sz="1800" dirty="0" err="1">
                <a:solidFill>
                  <a:srgbClr val="000000"/>
                </a:solidFill>
                <a:latin typeface="Menlo" panose="020B0609030804020204" pitchFamily="49" charset="0"/>
              </a:rPr>
              <a:t>val</a:t>
            </a:r>
            <a:r>
              <a:rPr lang="en-US" altLang="zh-CN" sz="1800" dirty="0">
                <a:solidFill>
                  <a:srgbClr val="000000"/>
                </a:solidFill>
                <a:latin typeface="Menlo" panose="020B0609030804020204" pitchFamily="49" charset="0"/>
              </a:rPr>
              <a:t> </a:t>
            </a:r>
            <a:r>
              <a:rPr lang="en-US" altLang="zh-CN" sz="1800" dirty="0" err="1">
                <a:solidFill>
                  <a:srgbClr val="000000"/>
                </a:solidFill>
                <a:latin typeface="Menlo" panose="020B0609030804020204" pitchFamily="49" charset="0"/>
              </a:rPr>
              <a:t>linesWithSpark</a:t>
            </a:r>
            <a:r>
              <a:rPr lang="en-US" altLang="zh-CN" sz="1800" dirty="0">
                <a:solidFill>
                  <a:srgbClr val="000000"/>
                </a:solidFill>
                <a:latin typeface="Menlo" panose="020B0609030804020204" pitchFamily="49" charset="0"/>
              </a:rPr>
              <a:t> = </a:t>
            </a:r>
            <a:r>
              <a:rPr lang="en-US" altLang="zh-CN" sz="1800" dirty="0" err="1">
                <a:solidFill>
                  <a:srgbClr val="000000"/>
                </a:solidFill>
                <a:latin typeface="Menlo" panose="020B0609030804020204" pitchFamily="49" charset="0"/>
              </a:rPr>
              <a:t>textFile.filter</a:t>
            </a:r>
            <a:r>
              <a:rPr lang="en-US" altLang="zh-CN" sz="1800" dirty="0">
                <a:solidFill>
                  <a:srgbClr val="000000"/>
                </a:solidFill>
                <a:latin typeface="Menlo" panose="020B0609030804020204" pitchFamily="49" charset="0"/>
              </a:rPr>
              <a:t>(line =&gt; </a:t>
            </a:r>
            <a:r>
              <a:rPr lang="en-US" altLang="zh-CN" sz="1800" dirty="0" err="1">
                <a:solidFill>
                  <a:srgbClr val="000000"/>
                </a:solidFill>
                <a:latin typeface="Menlo" panose="020B0609030804020204" pitchFamily="49" charset="0"/>
              </a:rPr>
              <a:t>line.contains</a:t>
            </a:r>
            <a:r>
              <a:rPr lang="en-US" altLang="zh-CN" sz="1800" dirty="0">
                <a:solidFill>
                  <a:srgbClr val="000000"/>
                </a:solidFill>
                <a:latin typeface="Menlo" panose="020B0609030804020204" pitchFamily="49" charset="0"/>
              </a:rPr>
              <a:t>("Spark"))</a:t>
            </a:r>
          </a:p>
          <a:p>
            <a:pPr lvl="1"/>
            <a:r>
              <a:rPr lang="en-US" altLang="zh-CN" sz="1800" b="1" dirty="0" err="1">
                <a:solidFill>
                  <a:srgbClr val="5620F4"/>
                </a:solidFill>
                <a:latin typeface="Menlo" panose="020B0609030804020204" pitchFamily="49" charset="0"/>
              </a:rPr>
              <a:t>linesWithSpark</a:t>
            </a:r>
            <a:r>
              <a:rPr lang="en-US" altLang="zh-CN" sz="1800" dirty="0">
                <a:solidFill>
                  <a:srgbClr val="000000"/>
                </a:solidFill>
                <a:latin typeface="Menlo" panose="020B0609030804020204" pitchFamily="49" charset="0"/>
              </a:rPr>
              <a:t>: </a:t>
            </a:r>
            <a:r>
              <a:rPr lang="en-US" altLang="zh-CN" sz="1800" b="1" dirty="0" err="1">
                <a:solidFill>
                  <a:srgbClr val="39C026"/>
                </a:solidFill>
                <a:latin typeface="Menlo" panose="020B0609030804020204" pitchFamily="49" charset="0"/>
              </a:rPr>
              <a:t>org.apache.spark.sql.Dataset</a:t>
            </a:r>
            <a:r>
              <a:rPr lang="en-US" altLang="zh-CN" sz="1800" b="1" dirty="0">
                <a:solidFill>
                  <a:srgbClr val="39C026"/>
                </a:solidFill>
                <a:latin typeface="Menlo" panose="020B0609030804020204" pitchFamily="49" charset="0"/>
              </a:rPr>
              <a:t>[String]</a:t>
            </a:r>
            <a:r>
              <a:rPr lang="en-US" altLang="zh-CN" sz="1800" dirty="0">
                <a:solidFill>
                  <a:srgbClr val="000000"/>
                </a:solidFill>
                <a:latin typeface="Menlo" panose="020B0609030804020204" pitchFamily="49" charset="0"/>
              </a:rPr>
              <a:t> = [value: string]</a:t>
            </a:r>
            <a:br>
              <a:rPr lang="en-US" altLang="zh-CN" sz="1800" dirty="0">
                <a:solidFill>
                  <a:srgbClr val="000000"/>
                </a:solidFill>
                <a:latin typeface="Menlo" panose="020B0609030804020204" pitchFamily="49" charset="0"/>
              </a:rPr>
            </a:br>
            <a:endParaRPr lang="en-US" altLang="zh-CN" sz="1800" dirty="0">
              <a:solidFill>
                <a:srgbClr val="000000"/>
              </a:solidFill>
              <a:latin typeface="Menlo" panose="020B0609030804020204" pitchFamily="49" charset="0"/>
            </a:endParaRPr>
          </a:p>
          <a:p>
            <a:pPr lvl="1"/>
            <a:r>
              <a:rPr lang="en-US" altLang="zh-CN" sz="1800" dirty="0" err="1">
                <a:solidFill>
                  <a:srgbClr val="DB27DA"/>
                </a:solidFill>
                <a:latin typeface="Menlo" panose="020B0609030804020204" pitchFamily="49" charset="0"/>
              </a:rPr>
              <a:t>scala</a:t>
            </a:r>
            <a:r>
              <a:rPr lang="en-US" altLang="zh-CN" sz="1800" dirty="0">
                <a:solidFill>
                  <a:srgbClr val="DB27DA"/>
                </a:solidFill>
                <a:latin typeface="Menlo" panose="020B0609030804020204" pitchFamily="49" charset="0"/>
              </a:rPr>
              <a:t>&gt; </a:t>
            </a:r>
            <a:r>
              <a:rPr lang="en-US" altLang="zh-CN" sz="1800" dirty="0" err="1">
                <a:solidFill>
                  <a:srgbClr val="000000"/>
                </a:solidFill>
                <a:latin typeface="Menlo" panose="020B0609030804020204" pitchFamily="49" charset="0"/>
              </a:rPr>
              <a:t>textFile.filter</a:t>
            </a:r>
            <a:r>
              <a:rPr lang="en-US" altLang="zh-CN" sz="1800" dirty="0">
                <a:solidFill>
                  <a:srgbClr val="000000"/>
                </a:solidFill>
                <a:latin typeface="Menlo" panose="020B0609030804020204" pitchFamily="49" charset="0"/>
              </a:rPr>
              <a:t>(line =&gt; </a:t>
            </a:r>
            <a:r>
              <a:rPr lang="en-US" altLang="zh-CN" sz="1800" dirty="0" err="1">
                <a:solidFill>
                  <a:srgbClr val="000000"/>
                </a:solidFill>
                <a:latin typeface="Menlo" panose="020B0609030804020204" pitchFamily="49" charset="0"/>
              </a:rPr>
              <a:t>line.contains</a:t>
            </a:r>
            <a:r>
              <a:rPr lang="en-US" altLang="zh-CN" sz="1800" dirty="0">
                <a:solidFill>
                  <a:srgbClr val="000000"/>
                </a:solidFill>
                <a:latin typeface="Menlo" panose="020B0609030804020204" pitchFamily="49" charset="0"/>
              </a:rPr>
              <a:t>("Spark")).count() // How many lines contain "Spark"?</a:t>
            </a:r>
          </a:p>
          <a:p>
            <a:pPr lvl="1"/>
            <a:r>
              <a:rPr lang="en-US" altLang="zh-CN" sz="1800" b="1" dirty="0">
                <a:solidFill>
                  <a:srgbClr val="5620F4"/>
                </a:solidFill>
                <a:latin typeface="Menlo" panose="020B0609030804020204" pitchFamily="49" charset="0"/>
              </a:rPr>
              <a:t>res2</a:t>
            </a:r>
            <a:r>
              <a:rPr lang="en-US" altLang="zh-CN" sz="1800" dirty="0">
                <a:solidFill>
                  <a:srgbClr val="000000"/>
                </a:solidFill>
                <a:latin typeface="Menlo" panose="020B0609030804020204" pitchFamily="49" charset="0"/>
              </a:rPr>
              <a:t>: </a:t>
            </a:r>
            <a:r>
              <a:rPr lang="en-US" altLang="zh-CN" sz="1800" b="1" dirty="0">
                <a:solidFill>
                  <a:srgbClr val="39C026"/>
                </a:solidFill>
                <a:latin typeface="Menlo" panose="020B0609030804020204" pitchFamily="49" charset="0"/>
              </a:rPr>
              <a:t>Long</a:t>
            </a:r>
            <a:r>
              <a:rPr lang="en-US" altLang="zh-CN" sz="1800" dirty="0">
                <a:solidFill>
                  <a:srgbClr val="000000"/>
                </a:solidFill>
                <a:latin typeface="Menlo" panose="020B0609030804020204" pitchFamily="49" charset="0"/>
              </a:rPr>
              <a:t> = 20</a:t>
            </a:r>
            <a:br>
              <a:rPr lang="en-US" altLang="zh-CN" sz="1800" dirty="0">
                <a:solidFill>
                  <a:srgbClr val="000000"/>
                </a:solidFill>
                <a:latin typeface="Menlo" panose="020B0609030804020204" pitchFamily="49" charset="0"/>
              </a:rPr>
            </a:br>
            <a:endParaRPr lang="en-US" altLang="zh-CN" sz="1800" dirty="0">
              <a:solidFill>
                <a:srgbClr val="000000"/>
              </a:solidFill>
              <a:latin typeface="Menlo" panose="020B0609030804020204" pitchFamily="49" charset="0"/>
            </a:endParaRPr>
          </a:p>
          <a:p>
            <a:pPr lvl="1"/>
            <a:r>
              <a:rPr lang="en-US" altLang="zh-CN" sz="1800" dirty="0" err="1">
                <a:solidFill>
                  <a:srgbClr val="DB27DA"/>
                </a:solidFill>
                <a:latin typeface="Menlo" panose="020B0609030804020204" pitchFamily="49" charset="0"/>
              </a:rPr>
              <a:t>scala</a:t>
            </a:r>
            <a:r>
              <a:rPr lang="en-US" altLang="zh-CN" sz="1800" dirty="0">
                <a:solidFill>
                  <a:srgbClr val="DB27DA"/>
                </a:solidFill>
                <a:latin typeface="Menlo" panose="020B0609030804020204" pitchFamily="49" charset="0"/>
              </a:rPr>
              <a:t>&gt; </a:t>
            </a:r>
            <a:r>
              <a:rPr lang="en-US" altLang="zh-CN" sz="1800" dirty="0" err="1">
                <a:solidFill>
                  <a:srgbClr val="000000"/>
                </a:solidFill>
                <a:latin typeface="Menlo" panose="020B0609030804020204" pitchFamily="49" charset="0"/>
              </a:rPr>
              <a:t>textFile.map</a:t>
            </a:r>
            <a:r>
              <a:rPr lang="en-US" altLang="zh-CN" sz="1800" dirty="0">
                <a:solidFill>
                  <a:srgbClr val="000000"/>
                </a:solidFill>
                <a:latin typeface="Menlo" panose="020B0609030804020204" pitchFamily="49" charset="0"/>
              </a:rPr>
              <a:t>(line =&gt; </a:t>
            </a:r>
            <a:r>
              <a:rPr lang="en-US" altLang="zh-CN" sz="1800" dirty="0" err="1">
                <a:solidFill>
                  <a:srgbClr val="000000"/>
                </a:solidFill>
                <a:latin typeface="Menlo" panose="020B0609030804020204" pitchFamily="49" charset="0"/>
              </a:rPr>
              <a:t>line.split</a:t>
            </a:r>
            <a:r>
              <a:rPr lang="en-US" altLang="zh-CN" sz="1800" dirty="0">
                <a:solidFill>
                  <a:srgbClr val="000000"/>
                </a:solidFill>
                <a:latin typeface="Menlo" panose="020B0609030804020204" pitchFamily="49" charset="0"/>
              </a:rPr>
              <a:t>(" ").size).reduce((a, b) =&gt; if (a &gt; b) a else b)</a:t>
            </a:r>
          </a:p>
          <a:p>
            <a:pPr lvl="1"/>
            <a:r>
              <a:rPr lang="en-US" altLang="zh-CN" sz="1800" b="1" dirty="0">
                <a:solidFill>
                  <a:srgbClr val="5620F4"/>
                </a:solidFill>
                <a:latin typeface="Menlo" panose="020B0609030804020204" pitchFamily="49" charset="0"/>
              </a:rPr>
              <a:t>res3</a:t>
            </a:r>
            <a:r>
              <a:rPr lang="en-US" altLang="zh-CN" sz="1800" dirty="0">
                <a:solidFill>
                  <a:srgbClr val="000000"/>
                </a:solidFill>
                <a:latin typeface="Menlo" panose="020B0609030804020204" pitchFamily="49" charset="0"/>
              </a:rPr>
              <a:t>: </a:t>
            </a:r>
            <a:r>
              <a:rPr lang="en-US" altLang="zh-CN" sz="1800" b="1" dirty="0">
                <a:solidFill>
                  <a:srgbClr val="39C026"/>
                </a:solidFill>
                <a:latin typeface="Menlo" panose="020B0609030804020204" pitchFamily="49" charset="0"/>
              </a:rPr>
              <a:t>Int</a:t>
            </a:r>
            <a:r>
              <a:rPr lang="en-US" altLang="zh-CN" sz="1800" dirty="0">
                <a:solidFill>
                  <a:srgbClr val="000000"/>
                </a:solidFill>
                <a:latin typeface="Menlo" panose="020B0609030804020204" pitchFamily="49" charset="0"/>
              </a:rPr>
              <a:t> = 16</a:t>
            </a:r>
          </a:p>
        </p:txBody>
      </p:sp>
      <p:sp>
        <p:nvSpPr>
          <p:cNvPr id="4" name="灯片编号占位符 3">
            <a:extLst>
              <a:ext uri="{FF2B5EF4-FFF2-40B4-BE49-F238E27FC236}">
                <a16:creationId xmlns:a16="http://schemas.microsoft.com/office/drawing/2014/main" id="{7E619925-5CBD-F94E-8CF4-953A1C8B163C}"/>
              </a:ext>
            </a:extLst>
          </p:cNvPr>
          <p:cNvSpPr>
            <a:spLocks noGrp="1"/>
          </p:cNvSpPr>
          <p:nvPr>
            <p:ph type="sldNum" sz="quarter" idx="12"/>
          </p:nvPr>
        </p:nvSpPr>
        <p:spPr/>
        <p:txBody>
          <a:bodyPr/>
          <a:lstStyle/>
          <a:p>
            <a:fld id="{CB818ED7-1FAF-4BEC-A906-EB6564C334EB}" type="slidenum">
              <a:rPr lang="zh-CN" altLang="en-US" smtClean="0"/>
              <a:pPr/>
              <a:t>22</a:t>
            </a:fld>
            <a:endParaRPr lang="zh-CN" altLang="en-US" dirty="0"/>
          </a:p>
        </p:txBody>
      </p:sp>
      <p:sp>
        <p:nvSpPr>
          <p:cNvPr id="5" name="矩形 4">
            <a:extLst>
              <a:ext uri="{FF2B5EF4-FFF2-40B4-BE49-F238E27FC236}">
                <a16:creationId xmlns:a16="http://schemas.microsoft.com/office/drawing/2014/main" id="{10EC3545-7DBD-2E47-BA59-F1C16584DB62}"/>
              </a:ext>
            </a:extLst>
          </p:cNvPr>
          <p:cNvSpPr/>
          <p:nvPr/>
        </p:nvSpPr>
        <p:spPr>
          <a:xfrm>
            <a:off x="2286000" y="-11324362"/>
            <a:ext cx="4572000" cy="369332"/>
          </a:xfrm>
          <a:prstGeom prst="rect">
            <a:avLst/>
          </a:prstGeom>
        </p:spPr>
        <p:txBody>
          <a:bodyPr>
            <a:spAutoFit/>
          </a:bodyPr>
          <a:lstStyle/>
          <a:p>
            <a:endParaRPr lang="en-US" altLang="zh-CN"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16378055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A907F-FD2C-D648-ABC0-C51C9651F6EE}"/>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A03CE6CE-0051-014C-B028-7D764F5CA140}"/>
              </a:ext>
            </a:extLst>
          </p:cNvPr>
          <p:cNvSpPr>
            <a:spLocks noGrp="1"/>
          </p:cNvSpPr>
          <p:nvPr>
            <p:ph idx="1"/>
          </p:nvPr>
        </p:nvSpPr>
        <p:spPr/>
        <p:txBody>
          <a:bodyPr>
            <a:normAutofit fontScale="77500" lnSpcReduction="20000"/>
          </a:bodyPr>
          <a:lstStyle/>
          <a:p>
            <a:r>
              <a:rPr lang="en-US" altLang="zh-CN" sz="2100" dirty="0"/>
              <a:t>Spark’s primary abstraction is a distributed collection of items called a </a:t>
            </a:r>
            <a:r>
              <a:rPr lang="en-US" altLang="zh-CN" sz="2100" dirty="0">
                <a:solidFill>
                  <a:srgbClr val="FF0000"/>
                </a:solidFill>
              </a:rPr>
              <a:t>Dataset</a:t>
            </a:r>
            <a:r>
              <a:rPr lang="en-US" altLang="zh-CN" sz="2100" dirty="0"/>
              <a:t>. </a:t>
            </a:r>
          </a:p>
          <a:p>
            <a:pPr lvl="1"/>
            <a:r>
              <a:rPr lang="en-US" altLang="zh-CN" dirty="0" err="1">
                <a:solidFill>
                  <a:srgbClr val="DB27DA"/>
                </a:solidFill>
                <a:latin typeface="Menlo" panose="020B0609030804020204" pitchFamily="49" charset="0"/>
              </a:rPr>
              <a:t>scala</a:t>
            </a:r>
            <a:r>
              <a:rPr lang="en-US" altLang="zh-CN" dirty="0">
                <a:solidFill>
                  <a:srgbClr val="DB27DA"/>
                </a:solidFill>
                <a:latin typeface="Menlo" panose="020B0609030804020204" pitchFamily="49" charset="0"/>
              </a:rPr>
              <a:t>&gt; </a:t>
            </a:r>
            <a:r>
              <a:rPr lang="en-US" altLang="zh-CN" dirty="0">
                <a:solidFill>
                  <a:srgbClr val="000000"/>
                </a:solidFill>
                <a:latin typeface="Menlo" panose="020B0609030804020204" pitchFamily="49" charset="0"/>
              </a:rPr>
              <a:t>import </a:t>
            </a:r>
            <a:r>
              <a:rPr lang="en-US" altLang="zh-CN" dirty="0" err="1">
                <a:solidFill>
                  <a:srgbClr val="000000"/>
                </a:solidFill>
                <a:latin typeface="Menlo" panose="020B0609030804020204" pitchFamily="49" charset="0"/>
              </a:rPr>
              <a:t>java.lang.Math</a:t>
            </a:r>
            <a:endParaRPr lang="en-US" altLang="zh-CN" dirty="0">
              <a:solidFill>
                <a:srgbClr val="000000"/>
              </a:solidFill>
              <a:latin typeface="Menlo" panose="020B0609030804020204" pitchFamily="49" charset="0"/>
            </a:endParaRPr>
          </a:p>
          <a:p>
            <a:pPr lvl="1"/>
            <a:r>
              <a:rPr lang="en-US" altLang="zh-CN" dirty="0">
                <a:solidFill>
                  <a:srgbClr val="000000"/>
                </a:solidFill>
                <a:latin typeface="Menlo" panose="020B0609030804020204" pitchFamily="49" charset="0"/>
              </a:rPr>
              <a:t>import </a:t>
            </a:r>
            <a:r>
              <a:rPr lang="en-US" altLang="zh-CN" dirty="0" err="1">
                <a:solidFill>
                  <a:srgbClr val="000000"/>
                </a:solidFill>
                <a:latin typeface="Menlo" panose="020B0609030804020204" pitchFamily="49" charset="0"/>
              </a:rPr>
              <a:t>java.lang.Math</a:t>
            </a:r>
            <a:br>
              <a:rPr lang="en-US" altLang="zh-CN" dirty="0">
                <a:solidFill>
                  <a:srgbClr val="000000"/>
                </a:solidFill>
                <a:latin typeface="Menlo" panose="020B0609030804020204" pitchFamily="49" charset="0"/>
              </a:rPr>
            </a:br>
            <a:endParaRPr lang="en-US" altLang="zh-CN" dirty="0">
              <a:solidFill>
                <a:srgbClr val="000000"/>
              </a:solidFill>
              <a:latin typeface="Menlo" panose="020B0609030804020204" pitchFamily="49" charset="0"/>
            </a:endParaRPr>
          </a:p>
          <a:p>
            <a:pPr lvl="1"/>
            <a:r>
              <a:rPr lang="en-US" altLang="zh-CN" dirty="0" err="1">
                <a:solidFill>
                  <a:srgbClr val="DB27DA"/>
                </a:solidFill>
                <a:latin typeface="Menlo" panose="020B0609030804020204" pitchFamily="49" charset="0"/>
              </a:rPr>
              <a:t>scala</a:t>
            </a:r>
            <a:r>
              <a:rPr lang="en-US" altLang="zh-CN" dirty="0">
                <a:solidFill>
                  <a:srgbClr val="DB27DA"/>
                </a:solidFill>
                <a:latin typeface="Menlo" panose="020B0609030804020204" pitchFamily="49" charset="0"/>
              </a:rPr>
              <a:t>&gt; </a:t>
            </a:r>
            <a:r>
              <a:rPr lang="en-US" altLang="zh-CN" dirty="0" err="1">
                <a:solidFill>
                  <a:srgbClr val="000000"/>
                </a:solidFill>
                <a:latin typeface="Menlo" panose="020B0609030804020204" pitchFamily="49" charset="0"/>
              </a:rPr>
              <a:t>textFile.map</a:t>
            </a:r>
            <a:r>
              <a:rPr lang="en-US" altLang="zh-CN" dirty="0">
                <a:solidFill>
                  <a:srgbClr val="000000"/>
                </a:solidFill>
                <a:latin typeface="Menlo" panose="020B0609030804020204" pitchFamily="49" charset="0"/>
              </a:rPr>
              <a:t>(line =&gt; </a:t>
            </a:r>
            <a:r>
              <a:rPr lang="en-US" altLang="zh-CN" dirty="0" err="1">
                <a:solidFill>
                  <a:srgbClr val="000000"/>
                </a:solidFill>
                <a:latin typeface="Menlo" panose="020B0609030804020204" pitchFamily="49" charset="0"/>
              </a:rPr>
              <a:t>line.split</a:t>
            </a:r>
            <a:r>
              <a:rPr lang="en-US" altLang="zh-CN" dirty="0">
                <a:solidFill>
                  <a:srgbClr val="000000"/>
                </a:solidFill>
                <a:latin typeface="Menlo" panose="020B0609030804020204" pitchFamily="49" charset="0"/>
              </a:rPr>
              <a:t>(" ").size).reduce((a, b) =&gt; </a:t>
            </a:r>
            <a:r>
              <a:rPr lang="en-US" altLang="zh-CN" dirty="0" err="1">
                <a:solidFill>
                  <a:srgbClr val="000000"/>
                </a:solidFill>
                <a:latin typeface="Menlo" panose="020B0609030804020204" pitchFamily="49" charset="0"/>
              </a:rPr>
              <a:t>Math.max</a:t>
            </a:r>
            <a:r>
              <a:rPr lang="en-US" altLang="zh-CN" dirty="0">
                <a:solidFill>
                  <a:srgbClr val="000000"/>
                </a:solidFill>
                <a:latin typeface="Menlo" panose="020B0609030804020204" pitchFamily="49" charset="0"/>
              </a:rPr>
              <a:t>(a, b))</a:t>
            </a:r>
          </a:p>
          <a:p>
            <a:pPr lvl="1"/>
            <a:r>
              <a:rPr lang="en-US" altLang="zh-CN" b="1" dirty="0">
                <a:solidFill>
                  <a:srgbClr val="5620F4"/>
                </a:solidFill>
                <a:latin typeface="Menlo" panose="020B0609030804020204" pitchFamily="49" charset="0"/>
              </a:rPr>
              <a:t>res4</a:t>
            </a:r>
            <a:r>
              <a:rPr lang="en-US" altLang="zh-CN" dirty="0">
                <a:solidFill>
                  <a:srgbClr val="000000"/>
                </a:solidFill>
                <a:latin typeface="Menlo" panose="020B0609030804020204" pitchFamily="49" charset="0"/>
              </a:rPr>
              <a:t>: </a:t>
            </a:r>
            <a:r>
              <a:rPr lang="en-US" altLang="zh-CN" b="1" dirty="0">
                <a:solidFill>
                  <a:srgbClr val="39C026"/>
                </a:solidFill>
                <a:latin typeface="Menlo" panose="020B0609030804020204" pitchFamily="49" charset="0"/>
              </a:rPr>
              <a:t>Int</a:t>
            </a:r>
            <a:r>
              <a:rPr lang="en-US" altLang="zh-CN" dirty="0">
                <a:solidFill>
                  <a:srgbClr val="000000"/>
                </a:solidFill>
                <a:latin typeface="Menlo" panose="020B0609030804020204" pitchFamily="49" charset="0"/>
              </a:rPr>
              <a:t> = 16</a:t>
            </a:r>
            <a:br>
              <a:rPr lang="en-US" altLang="zh-CN" dirty="0">
                <a:solidFill>
                  <a:srgbClr val="000000"/>
                </a:solidFill>
                <a:latin typeface="Menlo" panose="020B0609030804020204" pitchFamily="49" charset="0"/>
              </a:rPr>
            </a:br>
            <a:endParaRPr lang="en-US" altLang="zh-CN" dirty="0">
              <a:solidFill>
                <a:srgbClr val="000000"/>
              </a:solidFill>
              <a:latin typeface="Menlo" panose="020B0609030804020204" pitchFamily="49" charset="0"/>
            </a:endParaRPr>
          </a:p>
          <a:p>
            <a:pPr lvl="1"/>
            <a:r>
              <a:rPr lang="en-US" altLang="zh-CN" dirty="0" err="1">
                <a:solidFill>
                  <a:srgbClr val="DB27DA"/>
                </a:solidFill>
                <a:latin typeface="Menlo" panose="020B0609030804020204" pitchFamily="49" charset="0"/>
              </a:rPr>
              <a:t>scala</a:t>
            </a:r>
            <a:r>
              <a:rPr lang="en-US" altLang="zh-CN" dirty="0">
                <a:solidFill>
                  <a:srgbClr val="DB27DA"/>
                </a:solidFill>
                <a:latin typeface="Menlo" panose="020B0609030804020204" pitchFamily="49" charset="0"/>
              </a:rPr>
              <a:t>&gt; </a:t>
            </a:r>
            <a:r>
              <a:rPr lang="en-US" altLang="zh-CN" dirty="0" err="1">
                <a:solidFill>
                  <a:srgbClr val="000000"/>
                </a:solidFill>
                <a:latin typeface="Menlo" panose="020B0609030804020204" pitchFamily="49" charset="0"/>
              </a:rPr>
              <a:t>val</a:t>
            </a:r>
            <a:r>
              <a:rPr lang="en-US" altLang="zh-CN" dirty="0">
                <a:solidFill>
                  <a:srgbClr val="000000"/>
                </a:solidFill>
                <a:latin typeface="Menlo" panose="020B0609030804020204" pitchFamily="49" charset="0"/>
              </a:rPr>
              <a:t> </a:t>
            </a:r>
            <a:r>
              <a:rPr lang="en-US" altLang="zh-CN" dirty="0" err="1">
                <a:solidFill>
                  <a:srgbClr val="000000"/>
                </a:solidFill>
                <a:latin typeface="Menlo" panose="020B0609030804020204" pitchFamily="49" charset="0"/>
              </a:rPr>
              <a:t>wordCounts</a:t>
            </a:r>
            <a:r>
              <a:rPr lang="en-US" altLang="zh-CN" dirty="0">
                <a:solidFill>
                  <a:srgbClr val="000000"/>
                </a:solidFill>
                <a:latin typeface="Menlo" panose="020B0609030804020204" pitchFamily="49" charset="0"/>
              </a:rPr>
              <a:t> = </a:t>
            </a:r>
            <a:r>
              <a:rPr lang="en-US" altLang="zh-CN" dirty="0" err="1">
                <a:solidFill>
                  <a:srgbClr val="000000"/>
                </a:solidFill>
                <a:latin typeface="Menlo" panose="020B0609030804020204" pitchFamily="49" charset="0"/>
              </a:rPr>
              <a:t>textFile.flatMap</a:t>
            </a:r>
            <a:r>
              <a:rPr lang="en-US" altLang="zh-CN" dirty="0">
                <a:solidFill>
                  <a:srgbClr val="000000"/>
                </a:solidFill>
                <a:latin typeface="Menlo" panose="020B0609030804020204" pitchFamily="49" charset="0"/>
              </a:rPr>
              <a:t>(line =&gt; </a:t>
            </a:r>
            <a:r>
              <a:rPr lang="en-US" altLang="zh-CN" dirty="0" err="1">
                <a:solidFill>
                  <a:srgbClr val="000000"/>
                </a:solidFill>
                <a:latin typeface="Menlo" panose="020B0609030804020204" pitchFamily="49" charset="0"/>
              </a:rPr>
              <a:t>line.split</a:t>
            </a:r>
            <a:r>
              <a:rPr lang="en-US" altLang="zh-CN" dirty="0">
                <a:solidFill>
                  <a:srgbClr val="000000"/>
                </a:solidFill>
                <a:latin typeface="Menlo" panose="020B0609030804020204" pitchFamily="49" charset="0"/>
              </a:rPr>
              <a:t>(" ")).</a:t>
            </a:r>
            <a:r>
              <a:rPr lang="en-US" altLang="zh-CN" dirty="0" err="1">
                <a:solidFill>
                  <a:srgbClr val="000000"/>
                </a:solidFill>
                <a:latin typeface="Menlo" panose="020B0609030804020204" pitchFamily="49" charset="0"/>
              </a:rPr>
              <a:t>groupByKey</a:t>
            </a:r>
            <a:r>
              <a:rPr lang="en-US" altLang="zh-CN" dirty="0">
                <a:solidFill>
                  <a:srgbClr val="000000"/>
                </a:solidFill>
                <a:latin typeface="Menlo" panose="020B0609030804020204" pitchFamily="49" charset="0"/>
              </a:rPr>
              <a:t>(identity).count()</a:t>
            </a:r>
          </a:p>
          <a:p>
            <a:pPr lvl="1"/>
            <a:r>
              <a:rPr lang="en-US" altLang="zh-CN" b="1" dirty="0" err="1">
                <a:solidFill>
                  <a:srgbClr val="5620F4"/>
                </a:solidFill>
                <a:latin typeface="Menlo" panose="020B0609030804020204" pitchFamily="49" charset="0"/>
              </a:rPr>
              <a:t>wordCounts</a:t>
            </a:r>
            <a:r>
              <a:rPr lang="en-US" altLang="zh-CN" dirty="0">
                <a:solidFill>
                  <a:srgbClr val="000000"/>
                </a:solidFill>
                <a:latin typeface="Menlo" panose="020B0609030804020204" pitchFamily="49" charset="0"/>
              </a:rPr>
              <a:t>: </a:t>
            </a:r>
            <a:r>
              <a:rPr lang="en-US" altLang="zh-CN" b="1" dirty="0" err="1">
                <a:solidFill>
                  <a:srgbClr val="39C026"/>
                </a:solidFill>
                <a:latin typeface="Menlo" panose="020B0609030804020204" pitchFamily="49" charset="0"/>
              </a:rPr>
              <a:t>org.apache.spark.sql.Dataset</a:t>
            </a:r>
            <a:r>
              <a:rPr lang="en-US" altLang="zh-CN" b="1" dirty="0">
                <a:solidFill>
                  <a:srgbClr val="39C026"/>
                </a:solidFill>
                <a:latin typeface="Menlo" panose="020B0609030804020204" pitchFamily="49" charset="0"/>
              </a:rPr>
              <a:t>[(String, Long)]</a:t>
            </a:r>
            <a:r>
              <a:rPr lang="en-US" altLang="zh-CN" dirty="0">
                <a:solidFill>
                  <a:srgbClr val="000000"/>
                </a:solidFill>
                <a:latin typeface="Menlo" panose="020B0609030804020204" pitchFamily="49" charset="0"/>
              </a:rPr>
              <a:t> = [key: string, count(1): </a:t>
            </a:r>
            <a:r>
              <a:rPr lang="en-US" altLang="zh-CN" dirty="0" err="1">
                <a:solidFill>
                  <a:srgbClr val="000000"/>
                </a:solidFill>
                <a:latin typeface="Menlo" panose="020B0609030804020204" pitchFamily="49" charset="0"/>
              </a:rPr>
              <a:t>bigint</a:t>
            </a:r>
            <a:r>
              <a:rPr lang="en-US" altLang="zh-CN" dirty="0">
                <a:solidFill>
                  <a:srgbClr val="000000"/>
                </a:solidFill>
                <a:latin typeface="Menlo" panose="020B0609030804020204" pitchFamily="49" charset="0"/>
              </a:rPr>
              <a:t>]</a:t>
            </a:r>
            <a:br>
              <a:rPr lang="en-US" altLang="zh-CN" dirty="0">
                <a:solidFill>
                  <a:srgbClr val="000000"/>
                </a:solidFill>
                <a:latin typeface="Menlo" panose="020B0609030804020204" pitchFamily="49" charset="0"/>
              </a:rPr>
            </a:br>
            <a:endParaRPr lang="en-US" altLang="zh-CN" dirty="0">
              <a:solidFill>
                <a:srgbClr val="000000"/>
              </a:solidFill>
              <a:latin typeface="Menlo" panose="020B0609030804020204" pitchFamily="49" charset="0"/>
            </a:endParaRPr>
          </a:p>
          <a:p>
            <a:pPr lvl="1"/>
            <a:r>
              <a:rPr lang="en-US" altLang="zh-CN" dirty="0" err="1">
                <a:solidFill>
                  <a:srgbClr val="DB27DA"/>
                </a:solidFill>
                <a:latin typeface="Menlo" panose="020B0609030804020204" pitchFamily="49" charset="0"/>
              </a:rPr>
              <a:t>scala</a:t>
            </a:r>
            <a:r>
              <a:rPr lang="en-US" altLang="zh-CN" dirty="0">
                <a:solidFill>
                  <a:srgbClr val="DB27DA"/>
                </a:solidFill>
                <a:latin typeface="Menlo" panose="020B0609030804020204" pitchFamily="49" charset="0"/>
              </a:rPr>
              <a:t>&gt; </a:t>
            </a:r>
            <a:r>
              <a:rPr lang="en-US" altLang="zh-CN" dirty="0" err="1">
                <a:solidFill>
                  <a:srgbClr val="000000"/>
                </a:solidFill>
                <a:latin typeface="Menlo" panose="020B0609030804020204" pitchFamily="49" charset="0"/>
              </a:rPr>
              <a:t>wordCounts.collect</a:t>
            </a:r>
            <a:r>
              <a:rPr lang="en-US" altLang="zh-CN" dirty="0">
                <a:solidFill>
                  <a:srgbClr val="000000"/>
                </a:solidFill>
                <a:latin typeface="Menlo" panose="020B0609030804020204" pitchFamily="49" charset="0"/>
              </a:rPr>
              <a:t>()</a:t>
            </a:r>
          </a:p>
          <a:p>
            <a:pPr lvl="1"/>
            <a:r>
              <a:rPr lang="en-US" altLang="zh-CN" b="1" dirty="0">
                <a:solidFill>
                  <a:srgbClr val="5620F4"/>
                </a:solidFill>
                <a:latin typeface="Menlo" panose="020B0609030804020204" pitchFamily="49" charset="0"/>
              </a:rPr>
              <a:t>res5</a:t>
            </a:r>
            <a:r>
              <a:rPr lang="en-US" altLang="zh-CN" dirty="0">
                <a:solidFill>
                  <a:srgbClr val="000000"/>
                </a:solidFill>
                <a:latin typeface="Menlo" panose="020B0609030804020204" pitchFamily="49" charset="0"/>
              </a:rPr>
              <a:t>: </a:t>
            </a:r>
            <a:r>
              <a:rPr lang="en-US" altLang="zh-CN" b="1" dirty="0">
                <a:solidFill>
                  <a:srgbClr val="39C026"/>
                </a:solidFill>
                <a:latin typeface="Menlo" panose="020B0609030804020204" pitchFamily="49" charset="0"/>
              </a:rPr>
              <a:t>Array[(String, Long)]</a:t>
            </a:r>
            <a:r>
              <a:rPr lang="en-US" altLang="zh-CN" dirty="0">
                <a:solidFill>
                  <a:srgbClr val="000000"/>
                </a:solidFill>
                <a:latin typeface="Menlo" panose="020B0609030804020204" pitchFamily="49" charset="0"/>
              </a:rPr>
              <a:t> = Array(([![PySpark,1), (online,1), (graphs,1), (["Building,1), (documentation,3), (command,,2), (abbreviated,1), (overview,1), (rich,1), (set,2), (-DskipTests,1), (1,000,000,000:,2), (name,1), (["Specifying,1), (stream,1), (run:,1), (not,1), (programs,2), (tests,2), (./dev/run-tests,1), (will,1), ([run,1), (particular,2), (Alternatively,,1), (must,1), (using,3), (./build/mvn,1), (you,4), (MLlib,1), (DataFrames,,1), (variable,1), (Note,1), (core,1), (protocols,1), (Guide](https://</a:t>
            </a:r>
            <a:r>
              <a:rPr lang="en-US" altLang="zh-CN" dirty="0" err="1">
                <a:solidFill>
                  <a:srgbClr val="000000"/>
                </a:solidFill>
                <a:latin typeface="Menlo" panose="020B0609030804020204" pitchFamily="49" charset="0"/>
              </a:rPr>
              <a:t>spark.apache.org</a:t>
            </a:r>
            <a:r>
              <a:rPr lang="en-US" altLang="zh-CN" dirty="0">
                <a:solidFill>
                  <a:srgbClr val="000000"/>
                </a:solidFill>
                <a:latin typeface="Menlo" panose="020B0609030804020204" pitchFamily="49" charset="0"/>
              </a:rPr>
              <a:t>/docs/latest/</a:t>
            </a:r>
            <a:r>
              <a:rPr lang="en-US" altLang="zh-CN" dirty="0" err="1">
                <a:solidFill>
                  <a:srgbClr val="000000"/>
                </a:solidFill>
                <a:latin typeface="Menlo" panose="020B0609030804020204" pitchFamily="49" charset="0"/>
              </a:rPr>
              <a:t>configuration.html</a:t>
            </a:r>
            <a:r>
              <a:rPr lang="en-US" altLang="zh-CN" dirty="0">
                <a:solidFill>
                  <a:srgbClr val="000000"/>
                </a:solidFill>
                <a:latin typeface="Menlo" panose="020B0609030804020204" pitchFamily="49" charset="0"/>
              </a:rPr>
              <a:t>),1), (guidance,2), (shell:,2), (can,6), (site,,1), (*,4), (systems.,1), ([building,1), (configure,1), (for,12), (README,1), (Interactive,2), (how,3), ([Configuration,1), (Hive,2), (provides,1), (Hadoop-</a:t>
            </a:r>
            <a:r>
              <a:rPr lang="en-US" altLang="zh-CN" dirty="0" err="1">
                <a:solidFill>
                  <a:srgbClr val="000000"/>
                </a:solidFill>
                <a:latin typeface="Menlo" panose="020B0609030804020204" pitchFamily="49" charset="0"/>
              </a:rPr>
              <a:t>supporte</a:t>
            </a:r>
            <a:r>
              <a:rPr lang="en-US" altLang="zh-CN" dirty="0">
                <a:solidFill>
                  <a:srgbClr val="000000"/>
                </a:solidFill>
                <a:latin typeface="Menlo" panose="020B0609030804020204" pitchFamily="49" charset="0"/>
              </a:rPr>
              <a:t>...</a:t>
            </a:r>
          </a:p>
        </p:txBody>
      </p:sp>
      <p:sp>
        <p:nvSpPr>
          <p:cNvPr id="4" name="灯片编号占位符 3">
            <a:extLst>
              <a:ext uri="{FF2B5EF4-FFF2-40B4-BE49-F238E27FC236}">
                <a16:creationId xmlns:a16="http://schemas.microsoft.com/office/drawing/2014/main" id="{7E619925-5CBD-F94E-8CF4-953A1C8B163C}"/>
              </a:ext>
            </a:extLst>
          </p:cNvPr>
          <p:cNvSpPr>
            <a:spLocks noGrp="1"/>
          </p:cNvSpPr>
          <p:nvPr>
            <p:ph type="sldNum" sz="quarter" idx="12"/>
          </p:nvPr>
        </p:nvSpPr>
        <p:spPr/>
        <p:txBody>
          <a:bodyPr/>
          <a:lstStyle/>
          <a:p>
            <a:fld id="{CB818ED7-1FAF-4BEC-A906-EB6564C334EB}" type="slidenum">
              <a:rPr lang="zh-CN" altLang="en-US" smtClean="0"/>
              <a:pPr/>
              <a:t>23</a:t>
            </a:fld>
            <a:endParaRPr lang="zh-CN" altLang="en-US" dirty="0"/>
          </a:p>
        </p:txBody>
      </p:sp>
    </p:spTree>
    <p:extLst>
      <p:ext uri="{BB962C8B-B14F-4D97-AF65-F5344CB8AC3E}">
        <p14:creationId xmlns:p14="http://schemas.microsoft.com/office/powerpoint/2010/main" val="251543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E2523-B214-EF4C-919A-7C6BC78A804D}"/>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3D5D78B1-59FB-8841-8165-6C80196AA130}"/>
              </a:ext>
            </a:extLst>
          </p:cNvPr>
          <p:cNvSpPr>
            <a:spLocks noGrp="1"/>
          </p:cNvSpPr>
          <p:nvPr>
            <p:ph idx="1"/>
          </p:nvPr>
        </p:nvSpPr>
        <p:spPr/>
        <p:txBody>
          <a:bodyPr>
            <a:normAutofit/>
          </a:bodyPr>
          <a:lstStyle/>
          <a:p>
            <a:r>
              <a:rPr lang="en-US" altLang="zh-CN" b="1" dirty="0"/>
              <a:t>Caching</a:t>
            </a:r>
          </a:p>
          <a:p>
            <a:pPr lvl="1"/>
            <a:r>
              <a:rPr lang="en-US" altLang="zh-CN" dirty="0"/>
              <a:t>Spark also supports pulling data sets into </a:t>
            </a:r>
            <a:r>
              <a:rPr lang="en-US" altLang="zh-CN" dirty="0">
                <a:solidFill>
                  <a:srgbClr val="FF0000"/>
                </a:solidFill>
              </a:rPr>
              <a:t>a cluster-wide in-memory cache</a:t>
            </a:r>
            <a:r>
              <a:rPr lang="en-US" altLang="zh-CN" dirty="0"/>
              <a:t>. </a:t>
            </a:r>
          </a:p>
          <a:p>
            <a:pPr lvl="1"/>
            <a:r>
              <a:rPr lang="en-US" altLang="zh-CN" dirty="0"/>
              <a:t>This is very useful when data is accessed repeatedly, such as when querying a small “hot” dataset or when running an iterative algorithm like PageRank. </a:t>
            </a:r>
          </a:p>
          <a:p>
            <a:pPr lvl="1"/>
            <a:r>
              <a:rPr lang="en-US" altLang="zh-CN" dirty="0"/>
              <a:t>As a simple example, let’s mark our </a:t>
            </a:r>
            <a:r>
              <a:rPr lang="en-US" altLang="zh-CN" dirty="0" err="1"/>
              <a:t>linesWithSpark</a:t>
            </a:r>
            <a:r>
              <a:rPr lang="en-US" altLang="zh-CN" dirty="0"/>
              <a:t> dataset to be cached:</a:t>
            </a:r>
          </a:p>
          <a:p>
            <a:pPr lvl="1"/>
            <a:r>
              <a:rPr lang="en-US" altLang="zh-CN" sz="1200" dirty="0" err="1">
                <a:solidFill>
                  <a:srgbClr val="DB27DA"/>
                </a:solidFill>
                <a:latin typeface="Menlo" panose="020B0609030804020204" pitchFamily="49" charset="0"/>
              </a:rPr>
              <a:t>scala</a:t>
            </a:r>
            <a:r>
              <a:rPr lang="en-US" altLang="zh-CN" sz="1200" dirty="0">
                <a:solidFill>
                  <a:srgbClr val="DB27DA"/>
                </a:solidFill>
                <a:latin typeface="Menlo" panose="020B0609030804020204" pitchFamily="49" charset="0"/>
              </a:rPr>
              <a:t>&gt; </a:t>
            </a:r>
            <a:r>
              <a:rPr lang="en-US" altLang="zh-CN" sz="1200" dirty="0" err="1">
                <a:solidFill>
                  <a:srgbClr val="000000"/>
                </a:solidFill>
                <a:latin typeface="Menlo" panose="020B0609030804020204" pitchFamily="49" charset="0"/>
              </a:rPr>
              <a:t>linesWithSpark.cache</a:t>
            </a:r>
            <a:r>
              <a:rPr lang="en-US" altLang="zh-CN" sz="1200" dirty="0">
                <a:solidFill>
                  <a:srgbClr val="000000"/>
                </a:solidFill>
                <a:latin typeface="Menlo" panose="020B0609030804020204" pitchFamily="49" charset="0"/>
              </a:rPr>
              <a:t>()</a:t>
            </a:r>
          </a:p>
          <a:p>
            <a:pPr lvl="1"/>
            <a:r>
              <a:rPr lang="en-US" altLang="zh-CN" sz="1200" b="1" dirty="0">
                <a:solidFill>
                  <a:srgbClr val="5620F4"/>
                </a:solidFill>
                <a:latin typeface="Menlo" panose="020B0609030804020204" pitchFamily="49" charset="0"/>
              </a:rPr>
              <a:t>res6</a:t>
            </a:r>
            <a:r>
              <a:rPr lang="en-US" altLang="zh-CN" sz="1200" dirty="0">
                <a:solidFill>
                  <a:srgbClr val="000000"/>
                </a:solidFill>
                <a:latin typeface="Menlo" panose="020B0609030804020204" pitchFamily="49" charset="0"/>
              </a:rPr>
              <a:t>: </a:t>
            </a:r>
            <a:r>
              <a:rPr lang="en-US" altLang="zh-CN" sz="1200" b="1" dirty="0" err="1">
                <a:solidFill>
                  <a:srgbClr val="39C026"/>
                </a:solidFill>
                <a:latin typeface="Menlo" panose="020B0609030804020204" pitchFamily="49" charset="0"/>
              </a:rPr>
              <a:t>linesWithSpark.type</a:t>
            </a:r>
            <a:r>
              <a:rPr lang="en-US" altLang="zh-CN" sz="1200" dirty="0">
                <a:solidFill>
                  <a:srgbClr val="000000"/>
                </a:solidFill>
                <a:latin typeface="Menlo" panose="020B0609030804020204" pitchFamily="49" charset="0"/>
              </a:rPr>
              <a:t> = [value: string]</a:t>
            </a:r>
            <a:br>
              <a:rPr lang="en-US" altLang="zh-CN" sz="1200" dirty="0">
                <a:solidFill>
                  <a:srgbClr val="000000"/>
                </a:solidFill>
                <a:latin typeface="Menlo" panose="020B0609030804020204" pitchFamily="49" charset="0"/>
              </a:rPr>
            </a:br>
            <a:endParaRPr lang="en-US" altLang="zh-CN" sz="1200" dirty="0">
              <a:solidFill>
                <a:srgbClr val="000000"/>
              </a:solidFill>
              <a:latin typeface="Menlo" panose="020B0609030804020204" pitchFamily="49" charset="0"/>
            </a:endParaRPr>
          </a:p>
          <a:p>
            <a:pPr lvl="1"/>
            <a:r>
              <a:rPr lang="en-US" altLang="zh-CN" sz="1200" dirty="0" err="1">
                <a:solidFill>
                  <a:srgbClr val="DB27DA"/>
                </a:solidFill>
                <a:latin typeface="Menlo" panose="020B0609030804020204" pitchFamily="49" charset="0"/>
              </a:rPr>
              <a:t>scala</a:t>
            </a:r>
            <a:r>
              <a:rPr lang="en-US" altLang="zh-CN" sz="1200" dirty="0">
                <a:solidFill>
                  <a:srgbClr val="DB27DA"/>
                </a:solidFill>
                <a:latin typeface="Menlo" panose="020B0609030804020204" pitchFamily="49" charset="0"/>
              </a:rPr>
              <a:t>&gt; </a:t>
            </a:r>
            <a:r>
              <a:rPr lang="en-US" altLang="zh-CN" sz="1200" dirty="0" err="1">
                <a:solidFill>
                  <a:srgbClr val="000000"/>
                </a:solidFill>
                <a:latin typeface="Menlo" panose="020B0609030804020204" pitchFamily="49" charset="0"/>
              </a:rPr>
              <a:t>linesWithSpark.count</a:t>
            </a:r>
            <a:r>
              <a:rPr lang="en-US" altLang="zh-CN" sz="1200" dirty="0">
                <a:solidFill>
                  <a:srgbClr val="000000"/>
                </a:solidFill>
                <a:latin typeface="Menlo" panose="020B0609030804020204" pitchFamily="49" charset="0"/>
              </a:rPr>
              <a:t>()</a:t>
            </a:r>
          </a:p>
          <a:p>
            <a:pPr lvl="1"/>
            <a:r>
              <a:rPr lang="en-US" altLang="zh-CN" sz="1200" b="1" dirty="0">
                <a:solidFill>
                  <a:srgbClr val="5620F4"/>
                </a:solidFill>
                <a:latin typeface="Menlo" panose="020B0609030804020204" pitchFamily="49" charset="0"/>
              </a:rPr>
              <a:t>res7</a:t>
            </a:r>
            <a:r>
              <a:rPr lang="en-US" altLang="zh-CN" sz="1200" dirty="0">
                <a:solidFill>
                  <a:srgbClr val="000000"/>
                </a:solidFill>
                <a:latin typeface="Menlo" panose="020B0609030804020204" pitchFamily="49" charset="0"/>
              </a:rPr>
              <a:t>: </a:t>
            </a:r>
            <a:r>
              <a:rPr lang="en-US" altLang="zh-CN" sz="1200" b="1" dirty="0">
                <a:solidFill>
                  <a:srgbClr val="39C026"/>
                </a:solidFill>
                <a:latin typeface="Menlo" panose="020B0609030804020204" pitchFamily="49" charset="0"/>
              </a:rPr>
              <a:t>Long</a:t>
            </a:r>
            <a:r>
              <a:rPr lang="en-US" altLang="zh-CN" sz="1200" dirty="0">
                <a:solidFill>
                  <a:srgbClr val="000000"/>
                </a:solidFill>
                <a:latin typeface="Menlo" panose="020B0609030804020204" pitchFamily="49" charset="0"/>
              </a:rPr>
              <a:t> = 20</a:t>
            </a:r>
            <a:br>
              <a:rPr lang="en-US" altLang="zh-CN" sz="1200" dirty="0">
                <a:solidFill>
                  <a:srgbClr val="000000"/>
                </a:solidFill>
                <a:latin typeface="Menlo" panose="020B0609030804020204" pitchFamily="49" charset="0"/>
              </a:rPr>
            </a:br>
            <a:endParaRPr lang="en-US" altLang="zh-CN" sz="1200" dirty="0">
              <a:solidFill>
                <a:srgbClr val="000000"/>
              </a:solidFill>
              <a:latin typeface="Menlo" panose="020B0609030804020204" pitchFamily="49" charset="0"/>
            </a:endParaRPr>
          </a:p>
          <a:p>
            <a:pPr lvl="1"/>
            <a:r>
              <a:rPr lang="en-US" altLang="zh-CN" sz="1200" dirty="0" err="1">
                <a:solidFill>
                  <a:srgbClr val="DB27DA"/>
                </a:solidFill>
                <a:latin typeface="Menlo" panose="020B0609030804020204" pitchFamily="49" charset="0"/>
              </a:rPr>
              <a:t>scala</a:t>
            </a:r>
            <a:r>
              <a:rPr lang="en-US" altLang="zh-CN" sz="1200" dirty="0">
                <a:solidFill>
                  <a:srgbClr val="DB27DA"/>
                </a:solidFill>
                <a:latin typeface="Menlo" panose="020B0609030804020204" pitchFamily="49" charset="0"/>
              </a:rPr>
              <a:t>&gt; </a:t>
            </a:r>
            <a:r>
              <a:rPr lang="en-US" altLang="zh-CN" sz="1200" dirty="0" err="1">
                <a:solidFill>
                  <a:srgbClr val="000000"/>
                </a:solidFill>
                <a:latin typeface="Menlo" panose="020B0609030804020204" pitchFamily="49" charset="0"/>
              </a:rPr>
              <a:t>linesWithSpark.count</a:t>
            </a:r>
            <a:r>
              <a:rPr lang="en-US" altLang="zh-CN" sz="1200" dirty="0">
                <a:solidFill>
                  <a:srgbClr val="000000"/>
                </a:solidFill>
                <a:latin typeface="Menlo" panose="020B0609030804020204" pitchFamily="49" charset="0"/>
              </a:rPr>
              <a:t>()</a:t>
            </a:r>
          </a:p>
          <a:p>
            <a:pPr lvl="1"/>
            <a:r>
              <a:rPr lang="en-US" altLang="zh-CN" sz="1200" b="1" dirty="0">
                <a:solidFill>
                  <a:srgbClr val="5620F4"/>
                </a:solidFill>
                <a:latin typeface="Menlo" panose="020B0609030804020204" pitchFamily="49" charset="0"/>
              </a:rPr>
              <a:t>res8</a:t>
            </a:r>
            <a:r>
              <a:rPr lang="en-US" altLang="zh-CN" sz="1200" dirty="0">
                <a:solidFill>
                  <a:srgbClr val="000000"/>
                </a:solidFill>
                <a:latin typeface="Menlo" panose="020B0609030804020204" pitchFamily="49" charset="0"/>
              </a:rPr>
              <a:t>: </a:t>
            </a:r>
            <a:r>
              <a:rPr lang="en-US" altLang="zh-CN" sz="1200" b="1" dirty="0">
                <a:solidFill>
                  <a:srgbClr val="39C026"/>
                </a:solidFill>
                <a:latin typeface="Menlo" panose="020B0609030804020204" pitchFamily="49" charset="0"/>
              </a:rPr>
              <a:t>Long</a:t>
            </a:r>
            <a:r>
              <a:rPr lang="en-US" altLang="zh-CN" sz="1200" dirty="0">
                <a:solidFill>
                  <a:srgbClr val="000000"/>
                </a:solidFill>
                <a:latin typeface="Menlo" panose="020B0609030804020204" pitchFamily="49" charset="0"/>
              </a:rPr>
              <a:t> = 20</a:t>
            </a:r>
          </a:p>
          <a:p>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A79FEAD7-562A-DF4F-AA68-BCC76BC6D9EC}"/>
              </a:ext>
            </a:extLst>
          </p:cNvPr>
          <p:cNvSpPr>
            <a:spLocks noGrp="1"/>
          </p:cNvSpPr>
          <p:nvPr>
            <p:ph type="sldNum" sz="quarter" idx="12"/>
          </p:nvPr>
        </p:nvSpPr>
        <p:spPr/>
        <p:txBody>
          <a:bodyPr/>
          <a:lstStyle/>
          <a:p>
            <a:fld id="{CB818ED7-1FAF-4BEC-A906-EB6564C334EB}" type="slidenum">
              <a:rPr lang="zh-CN" altLang="en-US" smtClean="0"/>
              <a:pPr/>
              <a:t>24</a:t>
            </a:fld>
            <a:endParaRPr lang="zh-CN" altLang="en-US" dirty="0"/>
          </a:p>
        </p:txBody>
      </p:sp>
    </p:spTree>
    <p:extLst>
      <p:ext uri="{BB962C8B-B14F-4D97-AF65-F5344CB8AC3E}">
        <p14:creationId xmlns:p14="http://schemas.microsoft.com/office/powerpoint/2010/main" val="3643973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C5183-C763-B540-3113-C7C0DABDB2A2}"/>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2DB48518-BF72-EF9A-E513-60E0F19BD784}"/>
              </a:ext>
            </a:extLst>
          </p:cNvPr>
          <p:cNvSpPr>
            <a:spLocks noGrp="1"/>
          </p:cNvSpPr>
          <p:nvPr>
            <p:ph idx="1"/>
          </p:nvPr>
        </p:nvSpPr>
        <p:spPr/>
        <p:txBody>
          <a:bodyPr/>
          <a:lstStyle/>
          <a:p>
            <a:r>
              <a:rPr kumimoji="1" lang="en" altLang="zh-CN" dirty="0"/>
              <a:t>We’ll create a very simple Spark application, </a:t>
            </a:r>
            <a:r>
              <a:rPr kumimoji="1" lang="en" altLang="zh-CN" dirty="0" err="1"/>
              <a:t>SimpleApp.java</a:t>
            </a:r>
            <a:r>
              <a:rPr kumimoji="1" lang="en" altLang="zh-CN" dirty="0"/>
              <a:t>:</a:t>
            </a:r>
          </a:p>
          <a:p>
            <a:endParaRPr kumimoji="1" lang="zh-CN" altLang="en-US" dirty="0"/>
          </a:p>
        </p:txBody>
      </p:sp>
      <p:sp>
        <p:nvSpPr>
          <p:cNvPr id="4" name="灯片编号占位符 3">
            <a:extLst>
              <a:ext uri="{FF2B5EF4-FFF2-40B4-BE49-F238E27FC236}">
                <a16:creationId xmlns:a16="http://schemas.microsoft.com/office/drawing/2014/main" id="{896C9CF4-F041-7C2E-4E13-E4AA450D919B}"/>
              </a:ext>
            </a:extLst>
          </p:cNvPr>
          <p:cNvSpPr>
            <a:spLocks noGrp="1"/>
          </p:cNvSpPr>
          <p:nvPr>
            <p:ph type="sldNum" sz="quarter" idx="12"/>
          </p:nvPr>
        </p:nvSpPr>
        <p:spPr/>
        <p:txBody>
          <a:bodyPr/>
          <a:lstStyle/>
          <a:p>
            <a:fld id="{CB818ED7-1FAF-4BEC-A906-EB6564C334EB}" type="slidenum">
              <a:rPr lang="zh-CN" altLang="en-US" smtClean="0"/>
              <a:pPr/>
              <a:t>25</a:t>
            </a:fld>
            <a:endParaRPr lang="zh-CN" altLang="en-US" dirty="0"/>
          </a:p>
        </p:txBody>
      </p:sp>
      <p:sp>
        <p:nvSpPr>
          <p:cNvPr id="8" name="文本框 7">
            <a:extLst>
              <a:ext uri="{FF2B5EF4-FFF2-40B4-BE49-F238E27FC236}">
                <a16:creationId xmlns:a16="http://schemas.microsoft.com/office/drawing/2014/main" id="{5AD27A2B-1507-BE7B-0DA7-BA7247E454B0}"/>
              </a:ext>
            </a:extLst>
          </p:cNvPr>
          <p:cNvSpPr txBox="1"/>
          <p:nvPr/>
        </p:nvSpPr>
        <p:spPr>
          <a:xfrm>
            <a:off x="431540" y="1239017"/>
            <a:ext cx="8280920" cy="3600986"/>
          </a:xfrm>
          <a:prstGeom prst="rect">
            <a:avLst/>
          </a:prstGeom>
          <a:noFill/>
        </p:spPr>
        <p:txBody>
          <a:bodyPr wrap="square">
            <a:spAutoFit/>
          </a:bodyPr>
          <a:lstStyle/>
          <a:p>
            <a:r>
              <a:rPr lang="en" altLang="zh-CN" sz="1200" i="1" dirty="0">
                <a:solidFill>
                  <a:srgbClr val="8C8C8C"/>
                </a:solidFill>
                <a:effectLst/>
                <a:latin typeface="JetBrains Mono"/>
              </a:rPr>
              <a:t>/* </a:t>
            </a:r>
            <a:r>
              <a:rPr lang="en" altLang="zh-CN" sz="1200" i="1" dirty="0" err="1">
                <a:solidFill>
                  <a:srgbClr val="8C8C8C"/>
                </a:solidFill>
                <a:effectLst/>
                <a:latin typeface="JetBrains Mono"/>
              </a:rPr>
              <a:t>SimpleApp.java</a:t>
            </a:r>
            <a:r>
              <a:rPr lang="en" altLang="zh-CN" sz="1200" i="1" dirty="0">
                <a:solidFill>
                  <a:srgbClr val="8C8C8C"/>
                </a:solidFill>
                <a:effectLst/>
                <a:latin typeface="JetBrains Mono"/>
              </a:rPr>
              <a:t> */</a:t>
            </a:r>
            <a:br>
              <a:rPr lang="en" altLang="zh-CN" sz="1200" i="1" dirty="0">
                <a:solidFill>
                  <a:srgbClr val="8C8C8C"/>
                </a:solidFill>
                <a:effectLst/>
                <a:latin typeface="JetBrains Mono"/>
              </a:rPr>
            </a:br>
            <a:r>
              <a:rPr lang="en" altLang="zh-CN" sz="1200" dirty="0">
                <a:solidFill>
                  <a:srgbClr val="0033B3"/>
                </a:solidFill>
                <a:effectLst/>
                <a:latin typeface="JetBrains Mono"/>
              </a:rPr>
              <a:t>import </a:t>
            </a:r>
            <a:r>
              <a:rPr lang="en" altLang="zh-CN" sz="1200" dirty="0" err="1">
                <a:solidFill>
                  <a:srgbClr val="000000"/>
                </a:solidFill>
                <a:effectLst/>
                <a:latin typeface="JetBrains Mono"/>
              </a:rPr>
              <a:t>org.apache.spark.api.java.function.FilterFunction</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033B3"/>
                </a:solidFill>
                <a:effectLst/>
                <a:latin typeface="JetBrains Mono"/>
              </a:rPr>
              <a:t>import </a:t>
            </a:r>
            <a:r>
              <a:rPr lang="en" altLang="zh-CN" sz="1200" dirty="0" err="1">
                <a:solidFill>
                  <a:srgbClr val="000000"/>
                </a:solidFill>
                <a:effectLst/>
                <a:latin typeface="JetBrains Mono"/>
              </a:rPr>
              <a:t>org.apache.spark.sql.SparkSession</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033B3"/>
                </a:solidFill>
                <a:effectLst/>
                <a:latin typeface="JetBrains Mono"/>
              </a:rPr>
              <a:t>import </a:t>
            </a:r>
            <a:r>
              <a:rPr lang="en" altLang="zh-CN" sz="1200" dirty="0" err="1">
                <a:solidFill>
                  <a:srgbClr val="000000"/>
                </a:solidFill>
                <a:effectLst/>
                <a:latin typeface="JetBrains Mono"/>
              </a:rPr>
              <a:t>org.apache.spark.sql.Dataset</a:t>
            </a:r>
            <a:r>
              <a:rPr lang="en" altLang="zh-CN" sz="1200" dirty="0">
                <a:solidFill>
                  <a:srgbClr val="080808"/>
                </a:solidFill>
                <a:effectLst/>
                <a:latin typeface="JetBrains Mono"/>
              </a:rPr>
              <a:t>;</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033B3"/>
                </a:solidFill>
                <a:effectLst/>
                <a:latin typeface="JetBrains Mono"/>
              </a:rPr>
              <a:t>public class </a:t>
            </a:r>
            <a:r>
              <a:rPr lang="en" altLang="zh-CN" sz="1200" dirty="0" err="1">
                <a:solidFill>
                  <a:srgbClr val="000000"/>
                </a:solidFill>
                <a:effectLst/>
                <a:latin typeface="JetBrains Mono"/>
              </a:rPr>
              <a:t>SimpleApp</a:t>
            </a:r>
            <a:r>
              <a:rPr lang="en" altLang="zh-CN" sz="1200" dirty="0">
                <a:solidFill>
                  <a:srgbClr val="000000"/>
                </a:solidFill>
                <a:effectLst/>
                <a:latin typeface="JetBrains Mono"/>
              </a:rPr>
              <a:t> </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public static void </a:t>
            </a:r>
            <a:r>
              <a:rPr lang="en" altLang="zh-CN" sz="1200" dirty="0">
                <a:solidFill>
                  <a:srgbClr val="00627A"/>
                </a:solidFill>
                <a:effectLst/>
                <a:latin typeface="JetBrains Mono"/>
              </a:rPr>
              <a:t>main</a:t>
            </a:r>
            <a:r>
              <a:rPr lang="en" altLang="zh-CN" sz="1200" dirty="0">
                <a:solidFill>
                  <a:srgbClr val="080808"/>
                </a:solidFill>
                <a:effectLst/>
                <a:latin typeface="JetBrains Mono"/>
              </a:rPr>
              <a:t>(</a:t>
            </a:r>
            <a:r>
              <a:rPr lang="en" altLang="zh-CN" sz="1200" dirty="0">
                <a:solidFill>
                  <a:srgbClr val="000000"/>
                </a:solidFill>
                <a:effectLst/>
                <a:latin typeface="JetBrains Mono"/>
              </a:rPr>
              <a:t>String</a:t>
            </a:r>
            <a:r>
              <a:rPr lang="en" altLang="zh-CN" sz="1200" dirty="0">
                <a:solidFill>
                  <a:srgbClr val="080808"/>
                </a:solidFill>
                <a:effectLst/>
                <a:latin typeface="JetBrains Mono"/>
              </a:rPr>
              <a:t>[] </a:t>
            </a:r>
            <a:r>
              <a:rPr lang="en" altLang="zh-CN" sz="1200" dirty="0" err="1">
                <a:solidFill>
                  <a:srgbClr val="080808"/>
                </a:solidFill>
                <a:effectLst/>
                <a:latin typeface="JetBrains Mono"/>
              </a:rPr>
              <a:t>args</a:t>
            </a:r>
            <a:r>
              <a:rPr lang="en" altLang="zh-CN" sz="1200" dirty="0">
                <a:solidFill>
                  <a:srgbClr val="080808"/>
                </a:solidFill>
                <a:effectLst/>
                <a:latin typeface="JetBrains Mono"/>
              </a:rPr>
              <a:t>) {</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0000"/>
                </a:solidFill>
                <a:effectLst/>
                <a:latin typeface="JetBrains Mono"/>
              </a:rPr>
              <a:t>String </a:t>
            </a:r>
            <a:r>
              <a:rPr lang="en" altLang="zh-CN" sz="1200" dirty="0" err="1">
                <a:solidFill>
                  <a:srgbClr val="000000"/>
                </a:solidFill>
                <a:effectLst/>
                <a:latin typeface="JetBrains Mono"/>
              </a:rPr>
              <a:t>logFile</a:t>
            </a:r>
            <a:r>
              <a:rPr lang="en" altLang="zh-CN" sz="1200" dirty="0">
                <a:solidFill>
                  <a:srgbClr val="000000"/>
                </a:solidFill>
                <a:effectLst/>
                <a:latin typeface="JetBrains Mono"/>
              </a:rPr>
              <a:t> </a:t>
            </a:r>
            <a:r>
              <a:rPr lang="en" altLang="zh-CN" sz="1200" dirty="0">
                <a:solidFill>
                  <a:srgbClr val="080808"/>
                </a:solidFill>
                <a:effectLst/>
                <a:latin typeface="JetBrains Mono"/>
              </a:rPr>
              <a:t>= </a:t>
            </a:r>
            <a:r>
              <a:rPr lang="en" altLang="zh-CN" sz="1200" dirty="0">
                <a:solidFill>
                  <a:srgbClr val="067D17"/>
                </a:solidFill>
                <a:effectLst/>
                <a:latin typeface="JetBrains Mono"/>
              </a:rPr>
              <a:t>"/</a:t>
            </a:r>
            <a:r>
              <a:rPr lang="en" altLang="zh-CN" sz="1200" dirty="0">
                <a:solidFill>
                  <a:srgbClr val="067D17"/>
                </a:solidFill>
                <a:effectLst/>
                <a:highlight>
                  <a:srgbClr val="FFFF00"/>
                </a:highlight>
                <a:latin typeface="JetBrains Mono"/>
              </a:rPr>
              <a:t>Users/</a:t>
            </a:r>
            <a:r>
              <a:rPr lang="en" altLang="zh-CN" sz="1200" dirty="0" err="1">
                <a:solidFill>
                  <a:srgbClr val="067D17"/>
                </a:solidFill>
                <a:effectLst/>
                <a:highlight>
                  <a:srgbClr val="FFFF00"/>
                </a:highlight>
                <a:latin typeface="JetBrains Mono"/>
              </a:rPr>
              <a:t>haopengchen</a:t>
            </a:r>
            <a:r>
              <a:rPr lang="en" altLang="zh-CN" sz="1200" dirty="0">
                <a:solidFill>
                  <a:srgbClr val="067D17"/>
                </a:solidFill>
                <a:effectLst/>
                <a:highlight>
                  <a:srgbClr val="FFFF00"/>
                </a:highlight>
                <a:latin typeface="JetBrains Mono"/>
              </a:rPr>
              <a:t>/spark-3.5.0-bin-hadoop3</a:t>
            </a:r>
            <a:r>
              <a:rPr lang="en" altLang="zh-CN" sz="1200" dirty="0">
                <a:solidFill>
                  <a:srgbClr val="067D17"/>
                </a:solidFill>
                <a:effectLst/>
                <a:latin typeface="JetBrains Mono"/>
              </a:rPr>
              <a:t>/</a:t>
            </a:r>
            <a:r>
              <a:rPr lang="en" altLang="zh-CN" sz="1200" dirty="0" err="1">
                <a:solidFill>
                  <a:srgbClr val="067D17"/>
                </a:solidFill>
                <a:effectLst/>
                <a:latin typeface="JetBrains Mono"/>
              </a:rPr>
              <a:t>README.md</a:t>
            </a:r>
            <a:r>
              <a:rPr lang="en" altLang="zh-CN" sz="1200" dirty="0">
                <a:solidFill>
                  <a:srgbClr val="067D17"/>
                </a:solidFill>
                <a:effectLst/>
                <a:latin typeface="JetBrains Mono"/>
              </a:rPr>
              <a:t>"</a:t>
            </a:r>
            <a:r>
              <a:rPr lang="en" altLang="zh-CN" sz="1200" dirty="0">
                <a:solidFill>
                  <a:srgbClr val="080808"/>
                </a:solidFill>
                <a:effectLst/>
                <a:latin typeface="JetBrains Mono"/>
              </a:rPr>
              <a:t>; </a:t>
            </a:r>
            <a:r>
              <a:rPr lang="en" altLang="zh-CN" sz="1200" i="1" dirty="0">
                <a:solidFill>
                  <a:srgbClr val="8C8C8C"/>
                </a:solidFill>
                <a:effectLst/>
                <a:latin typeface="JetBrains Mono"/>
              </a:rPr>
              <a:t>// Should be some file on your system</a:t>
            </a:r>
            <a:br>
              <a:rPr lang="en" altLang="zh-CN" sz="1200" i="1" dirty="0">
                <a:solidFill>
                  <a:srgbClr val="8C8C8C"/>
                </a:solidFill>
                <a:effectLst/>
                <a:latin typeface="JetBrains Mono"/>
              </a:rPr>
            </a:br>
            <a:r>
              <a:rPr lang="en" altLang="zh-CN" sz="1200" i="1" dirty="0">
                <a:solidFill>
                  <a:srgbClr val="8C8C8C"/>
                </a:solidFill>
                <a:effectLst/>
                <a:latin typeface="JetBrains Mono"/>
              </a:rPr>
              <a:t>        </a:t>
            </a:r>
            <a:r>
              <a:rPr lang="en" altLang="zh-CN" sz="1200" dirty="0" err="1">
                <a:solidFill>
                  <a:srgbClr val="000000"/>
                </a:solidFill>
                <a:effectLst/>
                <a:latin typeface="JetBrains Mono"/>
              </a:rPr>
              <a:t>SparkSession</a:t>
            </a:r>
            <a:r>
              <a:rPr lang="en" altLang="zh-CN" sz="1200" dirty="0">
                <a:solidFill>
                  <a:srgbClr val="000000"/>
                </a:solidFill>
                <a:effectLst/>
                <a:latin typeface="JetBrains Mono"/>
              </a:rPr>
              <a:t> spark </a:t>
            </a:r>
            <a:r>
              <a:rPr lang="en" altLang="zh-CN" sz="1200" dirty="0">
                <a:solidFill>
                  <a:srgbClr val="080808"/>
                </a:solidFill>
                <a:effectLst/>
                <a:latin typeface="JetBrains Mono"/>
              </a:rPr>
              <a:t>= </a:t>
            </a:r>
            <a:r>
              <a:rPr lang="en" altLang="zh-CN" sz="1200" dirty="0" err="1">
                <a:solidFill>
                  <a:srgbClr val="000000"/>
                </a:solidFill>
                <a:effectLst/>
                <a:latin typeface="JetBrains Mono"/>
              </a:rPr>
              <a:t>SparkSession</a:t>
            </a:r>
            <a:r>
              <a:rPr lang="en" altLang="zh-CN" sz="1200" dirty="0" err="1">
                <a:solidFill>
                  <a:srgbClr val="080808"/>
                </a:solidFill>
                <a:effectLst/>
                <a:latin typeface="JetBrains Mono"/>
              </a:rPr>
              <a:t>.</a:t>
            </a:r>
            <a:r>
              <a:rPr lang="en" altLang="zh-CN" sz="1200" i="1" dirty="0" err="1">
                <a:solidFill>
                  <a:srgbClr val="080808"/>
                </a:solidFill>
                <a:effectLst/>
                <a:latin typeface="JetBrains Mono"/>
              </a:rPr>
              <a:t>builder</a:t>
            </a:r>
            <a:r>
              <a:rPr lang="en" altLang="zh-CN" sz="1200" dirty="0">
                <a:solidFill>
                  <a:srgbClr val="080808"/>
                </a:solidFill>
                <a:effectLst/>
                <a:latin typeface="JetBrains Mono"/>
              </a:rPr>
              <a:t>().</a:t>
            </a:r>
            <a:r>
              <a:rPr lang="en" altLang="zh-CN" sz="1200" dirty="0" err="1">
                <a:solidFill>
                  <a:srgbClr val="080808"/>
                </a:solidFill>
                <a:effectLst/>
                <a:latin typeface="JetBrains Mono"/>
              </a:rPr>
              <a:t>appName</a:t>
            </a:r>
            <a:r>
              <a:rPr lang="en" altLang="zh-CN" sz="1200" dirty="0">
                <a:solidFill>
                  <a:srgbClr val="080808"/>
                </a:solidFill>
                <a:effectLst/>
                <a:latin typeface="JetBrains Mono"/>
              </a:rPr>
              <a:t>(</a:t>
            </a:r>
            <a:r>
              <a:rPr lang="en" altLang="zh-CN" sz="1200" dirty="0">
                <a:solidFill>
                  <a:srgbClr val="067D17"/>
                </a:solidFill>
                <a:effectLst/>
                <a:latin typeface="JetBrains Mono"/>
              </a:rPr>
              <a:t>"Simple Application"</a:t>
            </a:r>
            <a:r>
              <a:rPr lang="en" altLang="zh-CN" sz="1200" dirty="0">
                <a:solidFill>
                  <a:srgbClr val="080808"/>
                </a:solidFill>
                <a:effectLst/>
                <a:latin typeface="JetBrains Mono"/>
              </a:rPr>
              <a:t>).</a:t>
            </a:r>
            <a:r>
              <a:rPr lang="en" altLang="zh-CN" sz="1200" dirty="0" err="1">
                <a:solidFill>
                  <a:srgbClr val="080808"/>
                </a:solidFill>
                <a:effectLst/>
                <a:latin typeface="JetBrains Mono"/>
              </a:rPr>
              <a:t>getOrCreate</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0000"/>
                </a:solidFill>
                <a:effectLst/>
                <a:latin typeface="JetBrains Mono"/>
              </a:rPr>
              <a:t>Dataset</a:t>
            </a:r>
            <a:r>
              <a:rPr lang="en" altLang="zh-CN" sz="1200" dirty="0">
                <a:solidFill>
                  <a:srgbClr val="080808"/>
                </a:solidFill>
                <a:effectLst/>
                <a:latin typeface="JetBrains Mono"/>
              </a:rPr>
              <a:t>&lt;</a:t>
            </a:r>
            <a:r>
              <a:rPr lang="en" altLang="zh-CN" sz="1200" dirty="0">
                <a:solidFill>
                  <a:srgbClr val="000000"/>
                </a:solidFill>
                <a:effectLst/>
                <a:latin typeface="JetBrains Mono"/>
              </a:rPr>
              <a:t>String</a:t>
            </a:r>
            <a:r>
              <a:rPr lang="en" altLang="zh-CN" sz="1200" dirty="0">
                <a:solidFill>
                  <a:srgbClr val="080808"/>
                </a:solidFill>
                <a:effectLst/>
                <a:latin typeface="JetBrains Mono"/>
              </a:rPr>
              <a:t>&gt; </a:t>
            </a:r>
            <a:r>
              <a:rPr lang="en" altLang="zh-CN" sz="1200" dirty="0" err="1">
                <a:solidFill>
                  <a:srgbClr val="000000"/>
                </a:solidFill>
                <a:effectLst/>
                <a:latin typeface="JetBrains Mono"/>
              </a:rPr>
              <a:t>logData</a:t>
            </a:r>
            <a:r>
              <a:rPr lang="en" altLang="zh-CN" sz="1200" dirty="0">
                <a:solidFill>
                  <a:srgbClr val="000000"/>
                </a:solidFill>
                <a:effectLst/>
                <a:latin typeface="JetBrains Mono"/>
              </a:rPr>
              <a:t> </a:t>
            </a:r>
            <a:r>
              <a:rPr lang="en" altLang="zh-CN" sz="1200" dirty="0">
                <a:solidFill>
                  <a:srgbClr val="080808"/>
                </a:solidFill>
                <a:effectLst/>
                <a:latin typeface="JetBrains Mono"/>
              </a:rPr>
              <a:t>= </a:t>
            </a:r>
            <a:r>
              <a:rPr lang="en" altLang="zh-CN" sz="1200" dirty="0" err="1">
                <a:solidFill>
                  <a:srgbClr val="000000"/>
                </a:solidFill>
                <a:effectLst/>
                <a:latin typeface="JetBrains Mono"/>
              </a:rPr>
              <a:t>spark</a:t>
            </a:r>
            <a:r>
              <a:rPr lang="en" altLang="zh-CN" sz="1200" dirty="0" err="1">
                <a:solidFill>
                  <a:srgbClr val="080808"/>
                </a:solidFill>
                <a:effectLst/>
                <a:latin typeface="JetBrains Mono"/>
              </a:rPr>
              <a:t>.read</a:t>
            </a:r>
            <a:r>
              <a:rPr lang="en" altLang="zh-CN" sz="1200" dirty="0">
                <a:solidFill>
                  <a:srgbClr val="080808"/>
                </a:solidFill>
                <a:effectLst/>
                <a:latin typeface="JetBrains Mono"/>
              </a:rPr>
              <a:t>().</a:t>
            </a:r>
            <a:r>
              <a:rPr lang="en" altLang="zh-CN" sz="1200" dirty="0" err="1">
                <a:solidFill>
                  <a:srgbClr val="080808"/>
                </a:solidFill>
                <a:effectLst/>
                <a:latin typeface="JetBrains Mono"/>
              </a:rPr>
              <a:t>textFile</a:t>
            </a:r>
            <a:r>
              <a:rPr lang="en" altLang="zh-CN" sz="1200" dirty="0">
                <a:solidFill>
                  <a:srgbClr val="080808"/>
                </a:solidFill>
                <a:effectLst/>
                <a:latin typeface="JetBrains Mono"/>
              </a:rPr>
              <a:t>(</a:t>
            </a:r>
            <a:r>
              <a:rPr lang="en" altLang="zh-CN" sz="1200" dirty="0" err="1">
                <a:solidFill>
                  <a:srgbClr val="000000"/>
                </a:solidFill>
                <a:effectLst/>
                <a:latin typeface="JetBrains Mono"/>
              </a:rPr>
              <a:t>logFile</a:t>
            </a:r>
            <a:r>
              <a:rPr lang="en" altLang="zh-CN" sz="1200" dirty="0">
                <a:solidFill>
                  <a:srgbClr val="080808"/>
                </a:solidFill>
                <a:effectLst/>
                <a:latin typeface="JetBrains Mono"/>
              </a:rPr>
              <a:t>).cache();</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long </a:t>
            </a:r>
            <a:r>
              <a:rPr lang="en" altLang="zh-CN" sz="1200" dirty="0" err="1">
                <a:solidFill>
                  <a:srgbClr val="000000"/>
                </a:solidFill>
                <a:effectLst/>
                <a:latin typeface="JetBrains Mono"/>
              </a:rPr>
              <a:t>numAs</a:t>
            </a:r>
            <a:r>
              <a:rPr lang="en" altLang="zh-CN" sz="1200" dirty="0">
                <a:solidFill>
                  <a:srgbClr val="000000"/>
                </a:solidFill>
                <a:effectLst/>
                <a:latin typeface="JetBrains Mono"/>
              </a:rPr>
              <a:t> </a:t>
            </a:r>
            <a:r>
              <a:rPr lang="en" altLang="zh-CN" sz="1200" dirty="0">
                <a:solidFill>
                  <a:srgbClr val="080808"/>
                </a:solidFill>
                <a:effectLst/>
                <a:latin typeface="JetBrains Mono"/>
              </a:rPr>
              <a:t>= </a:t>
            </a:r>
            <a:r>
              <a:rPr lang="en" altLang="zh-CN" sz="1200" dirty="0" err="1">
                <a:solidFill>
                  <a:srgbClr val="000000"/>
                </a:solidFill>
                <a:effectLst/>
                <a:latin typeface="JetBrains Mono"/>
              </a:rPr>
              <a:t>logData</a:t>
            </a:r>
            <a:r>
              <a:rPr lang="en" altLang="zh-CN" sz="1200" dirty="0" err="1">
                <a:solidFill>
                  <a:srgbClr val="080808"/>
                </a:solidFill>
                <a:effectLst/>
                <a:latin typeface="JetBrains Mono"/>
              </a:rPr>
              <a:t>.filter</a:t>
            </a:r>
            <a:r>
              <a:rPr lang="en" altLang="zh-CN" sz="1200" dirty="0">
                <a:solidFill>
                  <a:srgbClr val="080808"/>
                </a:solidFill>
                <a:effectLst/>
                <a:latin typeface="JetBrains Mono"/>
              </a:rPr>
              <a:t>((</a:t>
            </a:r>
            <a:r>
              <a:rPr lang="en" altLang="zh-CN" sz="1200" dirty="0" err="1">
                <a:solidFill>
                  <a:srgbClr val="000000"/>
                </a:solidFill>
                <a:effectLst/>
                <a:latin typeface="JetBrains Mono"/>
              </a:rPr>
              <a:t>FilterFunction</a:t>
            </a:r>
            <a:r>
              <a:rPr lang="en" altLang="zh-CN" sz="1200" dirty="0">
                <a:solidFill>
                  <a:srgbClr val="080808"/>
                </a:solidFill>
                <a:effectLst/>
                <a:latin typeface="JetBrains Mono"/>
              </a:rPr>
              <a:t>&lt;</a:t>
            </a:r>
            <a:r>
              <a:rPr lang="en" altLang="zh-CN" sz="1200" dirty="0">
                <a:solidFill>
                  <a:srgbClr val="000000"/>
                </a:solidFill>
                <a:effectLst/>
                <a:latin typeface="JetBrains Mono"/>
              </a:rPr>
              <a:t>String</a:t>
            </a:r>
            <a:r>
              <a:rPr lang="en" altLang="zh-CN" sz="1200" dirty="0">
                <a:solidFill>
                  <a:srgbClr val="080808"/>
                </a:solidFill>
                <a:effectLst/>
                <a:latin typeface="JetBrains Mono"/>
              </a:rPr>
              <a:t>&gt;) s -&gt; </a:t>
            </a:r>
            <a:r>
              <a:rPr lang="en" altLang="zh-CN" sz="1200" dirty="0" err="1">
                <a:solidFill>
                  <a:srgbClr val="080808"/>
                </a:solidFill>
                <a:effectLst/>
                <a:latin typeface="JetBrains Mono"/>
              </a:rPr>
              <a:t>s.contains</a:t>
            </a:r>
            <a:r>
              <a:rPr lang="en" altLang="zh-CN" sz="1200" dirty="0">
                <a:solidFill>
                  <a:srgbClr val="080808"/>
                </a:solidFill>
                <a:effectLst/>
                <a:latin typeface="JetBrains Mono"/>
              </a:rPr>
              <a:t>(</a:t>
            </a:r>
            <a:r>
              <a:rPr lang="en" altLang="zh-CN" sz="1200" dirty="0">
                <a:solidFill>
                  <a:srgbClr val="067D17"/>
                </a:solidFill>
                <a:effectLst/>
                <a:latin typeface="JetBrains Mono"/>
              </a:rPr>
              <a:t>"a"</a:t>
            </a:r>
            <a:r>
              <a:rPr lang="en" altLang="zh-CN" sz="1200" dirty="0">
                <a:solidFill>
                  <a:srgbClr val="080808"/>
                </a:solidFill>
                <a:effectLst/>
                <a:latin typeface="JetBrains Mono"/>
              </a:rPr>
              <a:t>)).count();</a:t>
            </a: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a:solidFill>
                  <a:srgbClr val="0033B3"/>
                </a:solidFill>
                <a:effectLst/>
                <a:latin typeface="JetBrains Mono"/>
              </a:rPr>
              <a:t>long </a:t>
            </a:r>
            <a:r>
              <a:rPr lang="en" altLang="zh-CN" sz="1200" dirty="0" err="1">
                <a:solidFill>
                  <a:srgbClr val="000000"/>
                </a:solidFill>
                <a:effectLst/>
                <a:latin typeface="JetBrains Mono"/>
              </a:rPr>
              <a:t>numBs</a:t>
            </a:r>
            <a:r>
              <a:rPr lang="en" altLang="zh-CN" sz="1200" dirty="0">
                <a:solidFill>
                  <a:srgbClr val="000000"/>
                </a:solidFill>
                <a:effectLst/>
                <a:latin typeface="JetBrains Mono"/>
              </a:rPr>
              <a:t> </a:t>
            </a:r>
            <a:r>
              <a:rPr lang="en" altLang="zh-CN" sz="1200" dirty="0">
                <a:solidFill>
                  <a:srgbClr val="080808"/>
                </a:solidFill>
                <a:effectLst/>
                <a:latin typeface="JetBrains Mono"/>
              </a:rPr>
              <a:t>= </a:t>
            </a:r>
            <a:r>
              <a:rPr lang="en" altLang="zh-CN" sz="1200" dirty="0" err="1">
                <a:solidFill>
                  <a:srgbClr val="000000"/>
                </a:solidFill>
                <a:effectLst/>
                <a:latin typeface="JetBrains Mono"/>
              </a:rPr>
              <a:t>logData</a:t>
            </a:r>
            <a:r>
              <a:rPr lang="en" altLang="zh-CN" sz="1200" dirty="0" err="1">
                <a:solidFill>
                  <a:srgbClr val="080808"/>
                </a:solidFill>
                <a:effectLst/>
                <a:latin typeface="JetBrains Mono"/>
              </a:rPr>
              <a:t>.filter</a:t>
            </a:r>
            <a:r>
              <a:rPr lang="en" altLang="zh-CN" sz="1200" dirty="0">
                <a:solidFill>
                  <a:srgbClr val="080808"/>
                </a:solidFill>
                <a:effectLst/>
                <a:latin typeface="JetBrains Mono"/>
              </a:rPr>
              <a:t>((</a:t>
            </a:r>
            <a:r>
              <a:rPr lang="en" altLang="zh-CN" sz="1200" dirty="0" err="1">
                <a:solidFill>
                  <a:srgbClr val="000000"/>
                </a:solidFill>
                <a:effectLst/>
                <a:latin typeface="JetBrains Mono"/>
              </a:rPr>
              <a:t>FilterFunction</a:t>
            </a:r>
            <a:r>
              <a:rPr lang="en" altLang="zh-CN" sz="1200" dirty="0">
                <a:solidFill>
                  <a:srgbClr val="080808"/>
                </a:solidFill>
                <a:effectLst/>
                <a:latin typeface="JetBrains Mono"/>
              </a:rPr>
              <a:t>&lt;</a:t>
            </a:r>
            <a:r>
              <a:rPr lang="en" altLang="zh-CN" sz="1200" dirty="0">
                <a:solidFill>
                  <a:srgbClr val="000000"/>
                </a:solidFill>
                <a:effectLst/>
                <a:latin typeface="JetBrains Mono"/>
              </a:rPr>
              <a:t>String</a:t>
            </a:r>
            <a:r>
              <a:rPr lang="en" altLang="zh-CN" sz="1200" dirty="0">
                <a:solidFill>
                  <a:srgbClr val="080808"/>
                </a:solidFill>
                <a:effectLst/>
                <a:latin typeface="JetBrains Mono"/>
              </a:rPr>
              <a:t>&gt;) s -&gt; </a:t>
            </a:r>
            <a:r>
              <a:rPr lang="en" altLang="zh-CN" sz="1200" dirty="0" err="1">
                <a:solidFill>
                  <a:srgbClr val="080808"/>
                </a:solidFill>
                <a:effectLst/>
                <a:latin typeface="JetBrains Mono"/>
              </a:rPr>
              <a:t>s.contains</a:t>
            </a:r>
            <a:r>
              <a:rPr lang="en" altLang="zh-CN" sz="1200" dirty="0">
                <a:solidFill>
                  <a:srgbClr val="080808"/>
                </a:solidFill>
                <a:effectLst/>
                <a:latin typeface="JetBrains Mono"/>
              </a:rPr>
              <a:t>(</a:t>
            </a:r>
            <a:r>
              <a:rPr lang="en" altLang="zh-CN" sz="1200" dirty="0">
                <a:solidFill>
                  <a:srgbClr val="067D17"/>
                </a:solidFill>
                <a:effectLst/>
                <a:latin typeface="JetBrains Mono"/>
              </a:rPr>
              <a:t>"b"</a:t>
            </a:r>
            <a:r>
              <a:rPr lang="en" altLang="zh-CN" sz="1200" dirty="0">
                <a:solidFill>
                  <a:srgbClr val="080808"/>
                </a:solidFill>
                <a:effectLst/>
                <a:latin typeface="JetBrains Mono"/>
              </a:rPr>
              <a:t>)).count();</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err="1">
                <a:solidFill>
                  <a:srgbClr val="000000"/>
                </a:solidFill>
                <a:effectLst/>
                <a:latin typeface="JetBrains Mono"/>
              </a:rPr>
              <a:t>System</a:t>
            </a:r>
            <a:r>
              <a:rPr lang="en" altLang="zh-CN" sz="1200" dirty="0" err="1">
                <a:solidFill>
                  <a:srgbClr val="080808"/>
                </a:solidFill>
                <a:effectLst/>
                <a:latin typeface="JetBrains Mono"/>
              </a:rPr>
              <a:t>.</a:t>
            </a:r>
            <a:r>
              <a:rPr lang="en" altLang="zh-CN" sz="1200" i="1" dirty="0" err="1">
                <a:solidFill>
                  <a:srgbClr val="871094"/>
                </a:solidFill>
                <a:effectLst/>
                <a:latin typeface="JetBrains Mono"/>
              </a:rPr>
              <a:t>out</a:t>
            </a:r>
            <a:r>
              <a:rPr lang="en" altLang="zh-CN" sz="1200" dirty="0" err="1">
                <a:solidFill>
                  <a:srgbClr val="080808"/>
                </a:solidFill>
                <a:effectLst/>
                <a:latin typeface="JetBrains Mono"/>
              </a:rPr>
              <a:t>.println</a:t>
            </a:r>
            <a:r>
              <a:rPr lang="en" altLang="zh-CN" sz="1200" dirty="0">
                <a:solidFill>
                  <a:srgbClr val="080808"/>
                </a:solidFill>
                <a:effectLst/>
                <a:latin typeface="JetBrains Mono"/>
              </a:rPr>
              <a:t>(</a:t>
            </a:r>
            <a:r>
              <a:rPr lang="en" altLang="zh-CN" sz="1200" dirty="0">
                <a:solidFill>
                  <a:srgbClr val="067D17"/>
                </a:solidFill>
                <a:effectLst/>
                <a:latin typeface="JetBrains Mono"/>
              </a:rPr>
              <a:t>"Lines with a: " </a:t>
            </a:r>
            <a:r>
              <a:rPr lang="en" altLang="zh-CN" sz="1200" dirty="0">
                <a:solidFill>
                  <a:srgbClr val="080808"/>
                </a:solidFill>
                <a:effectLst/>
                <a:latin typeface="JetBrains Mono"/>
              </a:rPr>
              <a:t>+ </a:t>
            </a:r>
            <a:r>
              <a:rPr lang="en" altLang="zh-CN" sz="1200" dirty="0" err="1">
                <a:solidFill>
                  <a:srgbClr val="000000"/>
                </a:solidFill>
                <a:effectLst/>
                <a:latin typeface="JetBrains Mono"/>
              </a:rPr>
              <a:t>numAs</a:t>
            </a:r>
            <a:r>
              <a:rPr lang="en" altLang="zh-CN" sz="1200" dirty="0">
                <a:solidFill>
                  <a:srgbClr val="000000"/>
                </a:solidFill>
                <a:effectLst/>
                <a:latin typeface="JetBrains Mono"/>
              </a:rPr>
              <a:t> </a:t>
            </a:r>
            <a:r>
              <a:rPr lang="en" altLang="zh-CN" sz="1200" dirty="0">
                <a:solidFill>
                  <a:srgbClr val="080808"/>
                </a:solidFill>
                <a:effectLst/>
                <a:latin typeface="JetBrains Mono"/>
              </a:rPr>
              <a:t>+ </a:t>
            </a:r>
            <a:r>
              <a:rPr lang="en" altLang="zh-CN" sz="1200" dirty="0">
                <a:solidFill>
                  <a:srgbClr val="067D17"/>
                </a:solidFill>
                <a:effectLst/>
                <a:latin typeface="JetBrains Mono"/>
              </a:rPr>
              <a:t>", lines with b: " </a:t>
            </a:r>
            <a:r>
              <a:rPr lang="en" altLang="zh-CN" sz="1200" dirty="0">
                <a:solidFill>
                  <a:srgbClr val="080808"/>
                </a:solidFill>
                <a:effectLst/>
                <a:latin typeface="JetBrains Mono"/>
              </a:rPr>
              <a:t>+ </a:t>
            </a:r>
            <a:r>
              <a:rPr lang="en" altLang="zh-CN" sz="1200" dirty="0" err="1">
                <a:solidFill>
                  <a:srgbClr val="000000"/>
                </a:solidFill>
                <a:effectLst/>
                <a:latin typeface="JetBrains Mono"/>
              </a:rPr>
              <a:t>numBs</a:t>
            </a:r>
            <a:r>
              <a:rPr lang="en" altLang="zh-CN" sz="1200" dirty="0">
                <a:solidFill>
                  <a:srgbClr val="080808"/>
                </a:solidFill>
                <a:effectLst/>
                <a:latin typeface="JetBrains Mono"/>
              </a:rPr>
              <a:t>);</a:t>
            </a:r>
            <a:br>
              <a:rPr lang="en" altLang="zh-CN" sz="1200" dirty="0">
                <a:solidFill>
                  <a:srgbClr val="080808"/>
                </a:solidFill>
                <a:effectLst/>
                <a:latin typeface="JetBrains Mono"/>
              </a:rPr>
            </a:br>
            <a:br>
              <a:rPr lang="en" altLang="zh-CN" sz="1200" dirty="0">
                <a:solidFill>
                  <a:srgbClr val="080808"/>
                </a:solidFill>
                <a:effectLst/>
                <a:latin typeface="JetBrains Mono"/>
              </a:rPr>
            </a:br>
            <a:r>
              <a:rPr lang="en" altLang="zh-CN" sz="1200" dirty="0">
                <a:solidFill>
                  <a:srgbClr val="080808"/>
                </a:solidFill>
                <a:effectLst/>
                <a:latin typeface="JetBrains Mono"/>
              </a:rPr>
              <a:t>        </a:t>
            </a:r>
            <a:r>
              <a:rPr lang="en" altLang="zh-CN" sz="1200" dirty="0" err="1">
                <a:solidFill>
                  <a:srgbClr val="000000"/>
                </a:solidFill>
                <a:effectLst/>
                <a:latin typeface="JetBrains Mono"/>
              </a:rPr>
              <a:t>spark</a:t>
            </a:r>
            <a:r>
              <a:rPr lang="en" altLang="zh-CN" sz="1200" dirty="0" err="1">
                <a:solidFill>
                  <a:srgbClr val="080808"/>
                </a:solidFill>
                <a:effectLst/>
                <a:latin typeface="JetBrains Mono"/>
              </a:rPr>
              <a:t>.stop</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a:t>
            </a:r>
            <a:br>
              <a:rPr lang="en" altLang="zh-CN" sz="1200" dirty="0">
                <a:solidFill>
                  <a:srgbClr val="080808"/>
                </a:solidFill>
                <a:effectLst/>
                <a:latin typeface="JetBrains Mono"/>
              </a:rPr>
            </a:br>
            <a:r>
              <a:rPr lang="en" altLang="zh-CN" sz="1200" dirty="0">
                <a:solidFill>
                  <a:srgbClr val="080808"/>
                </a:solidFill>
                <a:effectLst/>
                <a:latin typeface="JetBrains Mono"/>
              </a:rPr>
              <a:t>}</a:t>
            </a:r>
          </a:p>
        </p:txBody>
      </p:sp>
    </p:spTree>
    <p:extLst>
      <p:ext uri="{BB962C8B-B14F-4D97-AF65-F5344CB8AC3E}">
        <p14:creationId xmlns:p14="http://schemas.microsoft.com/office/powerpoint/2010/main" val="18663100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C5183-C763-B540-3113-C7C0DABDB2A2}"/>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2DB48518-BF72-EF9A-E513-60E0F19BD784}"/>
              </a:ext>
            </a:extLst>
          </p:cNvPr>
          <p:cNvSpPr>
            <a:spLocks noGrp="1"/>
          </p:cNvSpPr>
          <p:nvPr>
            <p:ph idx="1"/>
          </p:nvPr>
        </p:nvSpPr>
        <p:spPr/>
        <p:txBody>
          <a:bodyPr/>
          <a:lstStyle/>
          <a:p>
            <a:r>
              <a:rPr kumimoji="1" lang="en" altLang="zh-CN" dirty="0"/>
              <a:t>We’ll create a very simple Spark application, </a:t>
            </a:r>
            <a:r>
              <a:rPr kumimoji="1" lang="en" altLang="zh-CN" dirty="0" err="1"/>
              <a:t>SimpleApp.java</a:t>
            </a:r>
            <a:r>
              <a:rPr kumimoji="1" lang="en" altLang="zh-CN" dirty="0"/>
              <a:t>:</a:t>
            </a:r>
          </a:p>
          <a:p>
            <a:endParaRPr kumimoji="1" lang="zh-CN" altLang="en-US" dirty="0"/>
          </a:p>
        </p:txBody>
      </p:sp>
      <p:sp>
        <p:nvSpPr>
          <p:cNvPr id="4" name="灯片编号占位符 3">
            <a:extLst>
              <a:ext uri="{FF2B5EF4-FFF2-40B4-BE49-F238E27FC236}">
                <a16:creationId xmlns:a16="http://schemas.microsoft.com/office/drawing/2014/main" id="{896C9CF4-F041-7C2E-4E13-E4AA450D919B}"/>
              </a:ext>
            </a:extLst>
          </p:cNvPr>
          <p:cNvSpPr>
            <a:spLocks noGrp="1"/>
          </p:cNvSpPr>
          <p:nvPr>
            <p:ph type="sldNum" sz="quarter" idx="12"/>
          </p:nvPr>
        </p:nvSpPr>
        <p:spPr/>
        <p:txBody>
          <a:bodyPr/>
          <a:lstStyle/>
          <a:p>
            <a:fld id="{CB818ED7-1FAF-4BEC-A906-EB6564C334EB}" type="slidenum">
              <a:rPr lang="zh-CN" altLang="en-US" smtClean="0"/>
              <a:pPr/>
              <a:t>26</a:t>
            </a:fld>
            <a:endParaRPr lang="zh-CN" altLang="en-US" dirty="0"/>
          </a:p>
        </p:txBody>
      </p:sp>
      <p:sp>
        <p:nvSpPr>
          <p:cNvPr id="6" name="文本框 5">
            <a:extLst>
              <a:ext uri="{FF2B5EF4-FFF2-40B4-BE49-F238E27FC236}">
                <a16:creationId xmlns:a16="http://schemas.microsoft.com/office/drawing/2014/main" id="{98FBE279-A0A8-DFD0-D0AE-BF04F5890C89}"/>
              </a:ext>
            </a:extLst>
          </p:cNvPr>
          <p:cNvSpPr txBox="1"/>
          <p:nvPr/>
        </p:nvSpPr>
        <p:spPr>
          <a:xfrm>
            <a:off x="395536" y="1620771"/>
            <a:ext cx="3888432" cy="2677656"/>
          </a:xfrm>
          <a:prstGeom prst="rect">
            <a:avLst/>
          </a:prstGeom>
          <a:noFill/>
        </p:spPr>
        <p:txBody>
          <a:bodyPr wrap="square">
            <a:spAutoFit/>
          </a:bodyPr>
          <a:lstStyle/>
          <a:p>
            <a:r>
              <a:rPr lang="en" altLang="zh-CN" sz="1200" dirty="0">
                <a:solidFill>
                  <a:srgbClr val="080808"/>
                </a:solidFill>
                <a:effectLst/>
                <a:latin typeface="JetBrains Mono"/>
              </a:rPr>
              <a:t>  &lt;</a:t>
            </a:r>
            <a:r>
              <a:rPr lang="en" altLang="zh-CN" sz="1200" dirty="0">
                <a:solidFill>
                  <a:srgbClr val="0033B3"/>
                </a:solidFill>
                <a:effectLst/>
                <a:latin typeface="JetBrains Mono"/>
              </a:rPr>
              <a:t>dependencies</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dependency</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err="1">
                <a:solidFill>
                  <a:srgbClr val="0033B3"/>
                </a:solidFill>
                <a:effectLst/>
                <a:latin typeface="JetBrains Mono"/>
              </a:rPr>
              <a:t>groupId</a:t>
            </a:r>
            <a:r>
              <a:rPr lang="en" altLang="zh-CN" sz="1200" dirty="0">
                <a:solidFill>
                  <a:srgbClr val="080808"/>
                </a:solidFill>
                <a:effectLst/>
                <a:latin typeface="JetBrains Mono"/>
              </a:rPr>
              <a:t>&gt;</a:t>
            </a:r>
            <a:r>
              <a:rPr lang="en" altLang="zh-CN" sz="1200" dirty="0" err="1">
                <a:solidFill>
                  <a:srgbClr val="080808"/>
                </a:solidFill>
                <a:effectLst/>
                <a:latin typeface="JetBrains Mono"/>
              </a:rPr>
              <a:t>org.apache.spark</a:t>
            </a:r>
            <a:r>
              <a:rPr lang="en" altLang="zh-CN" sz="1200" dirty="0">
                <a:solidFill>
                  <a:srgbClr val="080808"/>
                </a:solidFill>
                <a:effectLst/>
                <a:latin typeface="JetBrains Mono"/>
              </a:rPr>
              <a:t>&lt;/</a:t>
            </a:r>
            <a:r>
              <a:rPr lang="en" altLang="zh-CN" sz="1200" dirty="0" err="1">
                <a:solidFill>
                  <a:srgbClr val="0033B3"/>
                </a:solidFill>
                <a:effectLst/>
                <a:latin typeface="JetBrains Mono"/>
              </a:rPr>
              <a:t>groupId</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err="1">
                <a:solidFill>
                  <a:srgbClr val="0033B3"/>
                </a:solidFill>
                <a:effectLst/>
                <a:latin typeface="JetBrains Mono"/>
              </a:rPr>
              <a:t>artifactId</a:t>
            </a:r>
            <a:r>
              <a:rPr lang="en" altLang="zh-CN" sz="1200" dirty="0">
                <a:solidFill>
                  <a:srgbClr val="080808"/>
                </a:solidFill>
                <a:effectLst/>
                <a:latin typeface="JetBrains Mono"/>
              </a:rPr>
              <a:t>&gt;spark-core_2.13&lt;/</a:t>
            </a:r>
            <a:r>
              <a:rPr lang="en" altLang="zh-CN" sz="1200" dirty="0" err="1">
                <a:solidFill>
                  <a:srgbClr val="0033B3"/>
                </a:solidFill>
                <a:effectLst/>
                <a:latin typeface="JetBrains Mono"/>
              </a:rPr>
              <a:t>artifactId</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version</a:t>
            </a:r>
            <a:r>
              <a:rPr lang="en" altLang="zh-CN" sz="1200" dirty="0">
                <a:solidFill>
                  <a:srgbClr val="080808"/>
                </a:solidFill>
                <a:effectLst/>
                <a:latin typeface="JetBrains Mono"/>
              </a:rPr>
              <a:t>&gt;3.5.0&lt;/</a:t>
            </a:r>
            <a:r>
              <a:rPr lang="en" altLang="zh-CN" sz="1200" dirty="0">
                <a:solidFill>
                  <a:srgbClr val="0033B3"/>
                </a:solidFill>
                <a:effectLst/>
                <a:latin typeface="JetBrains Mono"/>
              </a:rPr>
              <a:t>version</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dependency</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zh-CN" altLang="en-US" sz="1200" dirty="0">
                <a:solidFill>
                  <a:srgbClr val="080808"/>
                </a:solidFill>
                <a:effectLst/>
                <a:latin typeface="JetBrains Mono"/>
              </a:rPr>
              <a:t>    </a:t>
            </a:r>
            <a:r>
              <a:rPr lang="en" altLang="zh-CN" sz="1200" dirty="0">
                <a:solidFill>
                  <a:srgbClr val="080808"/>
                </a:solidFill>
                <a:effectLst/>
                <a:latin typeface="JetBrains Mono"/>
              </a:rPr>
              <a:t>&lt;</a:t>
            </a:r>
            <a:r>
              <a:rPr lang="en" altLang="zh-CN" sz="1200" dirty="0">
                <a:solidFill>
                  <a:srgbClr val="0033B3"/>
                </a:solidFill>
                <a:effectLst/>
                <a:latin typeface="JetBrains Mono"/>
              </a:rPr>
              <a:t>dependency</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err="1">
                <a:solidFill>
                  <a:srgbClr val="0033B3"/>
                </a:solidFill>
                <a:effectLst/>
                <a:latin typeface="JetBrains Mono"/>
              </a:rPr>
              <a:t>groupId</a:t>
            </a:r>
            <a:r>
              <a:rPr lang="en" altLang="zh-CN" sz="1200" dirty="0">
                <a:solidFill>
                  <a:srgbClr val="080808"/>
                </a:solidFill>
                <a:effectLst/>
                <a:latin typeface="JetBrains Mono"/>
              </a:rPr>
              <a:t>&gt;</a:t>
            </a:r>
            <a:r>
              <a:rPr lang="en" altLang="zh-CN" sz="1200" dirty="0" err="1">
                <a:solidFill>
                  <a:srgbClr val="080808"/>
                </a:solidFill>
                <a:effectLst/>
                <a:latin typeface="JetBrains Mono"/>
              </a:rPr>
              <a:t>org.apache.spark</a:t>
            </a:r>
            <a:r>
              <a:rPr lang="en" altLang="zh-CN" sz="1200" dirty="0">
                <a:solidFill>
                  <a:srgbClr val="080808"/>
                </a:solidFill>
                <a:effectLst/>
                <a:latin typeface="JetBrains Mono"/>
              </a:rPr>
              <a:t>&lt;/</a:t>
            </a:r>
            <a:r>
              <a:rPr lang="en" altLang="zh-CN" sz="1200" dirty="0" err="1">
                <a:solidFill>
                  <a:srgbClr val="0033B3"/>
                </a:solidFill>
                <a:effectLst/>
                <a:latin typeface="JetBrains Mono"/>
              </a:rPr>
              <a:t>groupId</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err="1">
                <a:solidFill>
                  <a:srgbClr val="0033B3"/>
                </a:solidFill>
                <a:effectLst/>
                <a:latin typeface="JetBrains Mono"/>
              </a:rPr>
              <a:t>artifactId</a:t>
            </a:r>
            <a:r>
              <a:rPr lang="en" altLang="zh-CN" sz="1200" dirty="0">
                <a:solidFill>
                  <a:srgbClr val="080808"/>
                </a:solidFill>
                <a:effectLst/>
                <a:latin typeface="JetBrains Mono"/>
              </a:rPr>
              <a:t>&gt;spark-sql_2.13&lt;/</a:t>
            </a:r>
            <a:r>
              <a:rPr lang="en" altLang="zh-CN" sz="1200" dirty="0" err="1">
                <a:solidFill>
                  <a:srgbClr val="0033B3"/>
                </a:solidFill>
                <a:effectLst/>
                <a:latin typeface="JetBrains Mono"/>
              </a:rPr>
              <a:t>artifactId</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version</a:t>
            </a:r>
            <a:r>
              <a:rPr lang="en" altLang="zh-CN" sz="1200" dirty="0">
                <a:solidFill>
                  <a:srgbClr val="080808"/>
                </a:solidFill>
                <a:effectLst/>
                <a:latin typeface="JetBrains Mono"/>
              </a:rPr>
              <a:t>&gt;3.5.0&lt;/</a:t>
            </a:r>
            <a:r>
              <a:rPr lang="en" altLang="zh-CN" sz="1200" dirty="0">
                <a:solidFill>
                  <a:srgbClr val="0033B3"/>
                </a:solidFill>
                <a:effectLst/>
                <a:latin typeface="JetBrains Mono"/>
              </a:rPr>
              <a:t>version</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scope</a:t>
            </a:r>
            <a:r>
              <a:rPr lang="en" altLang="zh-CN" sz="1200" dirty="0">
                <a:solidFill>
                  <a:srgbClr val="080808"/>
                </a:solidFill>
                <a:effectLst/>
                <a:latin typeface="JetBrains Mono"/>
              </a:rPr>
              <a:t>&gt;provided&lt;/</a:t>
            </a:r>
            <a:r>
              <a:rPr lang="en" altLang="zh-CN" sz="1200" dirty="0">
                <a:solidFill>
                  <a:srgbClr val="0033B3"/>
                </a:solidFill>
                <a:effectLst/>
                <a:latin typeface="JetBrains Mono"/>
              </a:rPr>
              <a:t>scope</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dependency</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dependencies</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a:t>
            </a:r>
          </a:p>
        </p:txBody>
      </p:sp>
      <p:sp>
        <p:nvSpPr>
          <p:cNvPr id="7" name="文本框 6">
            <a:extLst>
              <a:ext uri="{FF2B5EF4-FFF2-40B4-BE49-F238E27FC236}">
                <a16:creationId xmlns:a16="http://schemas.microsoft.com/office/drawing/2014/main" id="{47E02FD3-0712-0513-B034-B79FF624177D}"/>
              </a:ext>
            </a:extLst>
          </p:cNvPr>
          <p:cNvSpPr txBox="1"/>
          <p:nvPr/>
        </p:nvSpPr>
        <p:spPr>
          <a:xfrm>
            <a:off x="4033173" y="1509349"/>
            <a:ext cx="4715291" cy="2492990"/>
          </a:xfrm>
          <a:prstGeom prst="rect">
            <a:avLst/>
          </a:prstGeom>
          <a:noFill/>
        </p:spPr>
        <p:txBody>
          <a:bodyPr wrap="square">
            <a:spAutoFit/>
          </a:bodyPr>
          <a:lstStyle/>
          <a:p>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build</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plugins</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plugin</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err="1">
                <a:solidFill>
                  <a:srgbClr val="0033B3"/>
                </a:solidFill>
                <a:effectLst/>
                <a:latin typeface="JetBrains Mono"/>
              </a:rPr>
              <a:t>groupId</a:t>
            </a:r>
            <a:r>
              <a:rPr lang="en" altLang="zh-CN" sz="1200" dirty="0">
                <a:solidFill>
                  <a:srgbClr val="080808"/>
                </a:solidFill>
                <a:effectLst/>
                <a:latin typeface="JetBrains Mono"/>
              </a:rPr>
              <a:t>&gt;</a:t>
            </a:r>
            <a:r>
              <a:rPr lang="en" altLang="zh-CN" sz="1200" dirty="0" err="1">
                <a:solidFill>
                  <a:srgbClr val="080808"/>
                </a:solidFill>
                <a:effectLst/>
                <a:latin typeface="JetBrains Mono"/>
              </a:rPr>
              <a:t>org.apache.maven.plugins</a:t>
            </a:r>
            <a:r>
              <a:rPr lang="en" altLang="zh-CN" sz="1200" dirty="0">
                <a:solidFill>
                  <a:srgbClr val="080808"/>
                </a:solidFill>
                <a:effectLst/>
                <a:latin typeface="JetBrains Mono"/>
              </a:rPr>
              <a:t>&lt;/</a:t>
            </a:r>
            <a:r>
              <a:rPr lang="en" altLang="zh-CN" sz="1200" dirty="0" err="1">
                <a:solidFill>
                  <a:srgbClr val="0033B3"/>
                </a:solidFill>
                <a:effectLst/>
                <a:latin typeface="JetBrains Mono"/>
              </a:rPr>
              <a:t>groupId</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err="1">
                <a:solidFill>
                  <a:srgbClr val="0033B3"/>
                </a:solidFill>
                <a:effectLst/>
                <a:latin typeface="JetBrains Mono"/>
              </a:rPr>
              <a:t>artifactId</a:t>
            </a:r>
            <a:r>
              <a:rPr lang="en" altLang="zh-CN" sz="1200" dirty="0">
                <a:solidFill>
                  <a:srgbClr val="080808"/>
                </a:solidFill>
                <a:effectLst/>
                <a:latin typeface="JetBrains Mono"/>
              </a:rPr>
              <a:t>&gt;maven-compiler-plugin&lt;/</a:t>
            </a:r>
            <a:r>
              <a:rPr lang="en" altLang="zh-CN" sz="1200" dirty="0" err="1">
                <a:solidFill>
                  <a:srgbClr val="0033B3"/>
                </a:solidFill>
                <a:effectLst/>
                <a:latin typeface="JetBrains Mono"/>
              </a:rPr>
              <a:t>artifactId</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configuration</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source</a:t>
            </a:r>
            <a:r>
              <a:rPr lang="en" altLang="zh-CN" sz="1200" dirty="0">
                <a:solidFill>
                  <a:srgbClr val="080808"/>
                </a:solidFill>
                <a:effectLst/>
                <a:latin typeface="JetBrains Mono"/>
              </a:rPr>
              <a:t>&gt;8&lt;/</a:t>
            </a:r>
            <a:r>
              <a:rPr lang="en" altLang="zh-CN" sz="1200" dirty="0">
                <a:solidFill>
                  <a:srgbClr val="0033B3"/>
                </a:solidFill>
                <a:effectLst/>
                <a:latin typeface="JetBrains Mono"/>
              </a:rPr>
              <a:t>source</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target</a:t>
            </a:r>
            <a:r>
              <a:rPr lang="en" altLang="zh-CN" sz="1200" dirty="0">
                <a:solidFill>
                  <a:srgbClr val="080808"/>
                </a:solidFill>
                <a:effectLst/>
                <a:latin typeface="JetBrains Mono"/>
              </a:rPr>
              <a:t>&gt;8&lt;/</a:t>
            </a:r>
            <a:r>
              <a:rPr lang="en" altLang="zh-CN" sz="1200" dirty="0">
                <a:solidFill>
                  <a:srgbClr val="0033B3"/>
                </a:solidFill>
                <a:effectLst/>
                <a:latin typeface="JetBrains Mono"/>
              </a:rPr>
              <a:t>target</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configuration</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plugin</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plugins</a:t>
            </a:r>
            <a:r>
              <a:rPr lang="en" altLang="zh-CN" sz="1200" dirty="0">
                <a:solidFill>
                  <a:srgbClr val="080808"/>
                </a:solidFill>
                <a:effectLst/>
                <a:latin typeface="JetBrains Mono"/>
              </a:rPr>
              <a:t>&gt;</a:t>
            </a:r>
            <a:br>
              <a:rPr lang="en" altLang="zh-CN" sz="1200" dirty="0">
                <a:solidFill>
                  <a:srgbClr val="080808"/>
                </a:solidFill>
                <a:effectLst/>
                <a:latin typeface="JetBrains Mono"/>
              </a:rPr>
            </a:br>
            <a:r>
              <a:rPr lang="en" altLang="zh-CN" sz="1200" dirty="0">
                <a:solidFill>
                  <a:srgbClr val="080808"/>
                </a:solidFill>
                <a:effectLst/>
                <a:latin typeface="JetBrains Mono"/>
              </a:rPr>
              <a:t>  &lt;/</a:t>
            </a:r>
            <a:r>
              <a:rPr lang="en" altLang="zh-CN" sz="1200" dirty="0">
                <a:solidFill>
                  <a:srgbClr val="0033B3"/>
                </a:solidFill>
                <a:effectLst/>
                <a:latin typeface="JetBrains Mono"/>
              </a:rPr>
              <a:t>build</a:t>
            </a:r>
            <a:r>
              <a:rPr lang="en" altLang="zh-CN" sz="1200" dirty="0">
                <a:solidFill>
                  <a:srgbClr val="080808"/>
                </a:solidFill>
                <a:effectLst/>
                <a:latin typeface="JetBrains Mono"/>
              </a:rPr>
              <a:t>&gt;</a:t>
            </a:r>
          </a:p>
        </p:txBody>
      </p:sp>
    </p:spTree>
    <p:extLst>
      <p:ext uri="{BB962C8B-B14F-4D97-AF65-F5344CB8AC3E}">
        <p14:creationId xmlns:p14="http://schemas.microsoft.com/office/powerpoint/2010/main" val="4153046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C5183-C763-B540-3113-C7C0DABDB2A2}"/>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2DB48518-BF72-EF9A-E513-60E0F19BD784}"/>
              </a:ext>
            </a:extLst>
          </p:cNvPr>
          <p:cNvSpPr>
            <a:spLocks noGrp="1"/>
          </p:cNvSpPr>
          <p:nvPr>
            <p:ph idx="1"/>
          </p:nvPr>
        </p:nvSpPr>
        <p:spPr/>
        <p:txBody>
          <a:bodyPr/>
          <a:lstStyle/>
          <a:p>
            <a:r>
              <a:rPr kumimoji="1" lang="en" altLang="zh-CN" dirty="0"/>
              <a:t>We’ll create a very simple Spark application, </a:t>
            </a:r>
            <a:r>
              <a:rPr kumimoji="1" lang="en" altLang="zh-CN" dirty="0" err="1"/>
              <a:t>SimpleApp.java</a:t>
            </a:r>
            <a:r>
              <a:rPr kumimoji="1" lang="en" altLang="zh-CN" dirty="0"/>
              <a:t>:</a:t>
            </a:r>
          </a:p>
          <a:p>
            <a:endParaRPr kumimoji="1" lang="zh-CN" altLang="en-US" dirty="0"/>
          </a:p>
        </p:txBody>
      </p:sp>
      <p:sp>
        <p:nvSpPr>
          <p:cNvPr id="4" name="灯片编号占位符 3">
            <a:extLst>
              <a:ext uri="{FF2B5EF4-FFF2-40B4-BE49-F238E27FC236}">
                <a16:creationId xmlns:a16="http://schemas.microsoft.com/office/drawing/2014/main" id="{896C9CF4-F041-7C2E-4E13-E4AA450D919B}"/>
              </a:ext>
            </a:extLst>
          </p:cNvPr>
          <p:cNvSpPr>
            <a:spLocks noGrp="1"/>
          </p:cNvSpPr>
          <p:nvPr>
            <p:ph type="sldNum" sz="quarter" idx="12"/>
          </p:nvPr>
        </p:nvSpPr>
        <p:spPr/>
        <p:txBody>
          <a:bodyPr/>
          <a:lstStyle/>
          <a:p>
            <a:fld id="{CB818ED7-1FAF-4BEC-A906-EB6564C334EB}" type="slidenum">
              <a:rPr lang="zh-CN" altLang="en-US" smtClean="0"/>
              <a:pPr/>
              <a:t>27</a:t>
            </a:fld>
            <a:endParaRPr lang="zh-CN" altLang="en-US" dirty="0"/>
          </a:p>
        </p:txBody>
      </p:sp>
      <p:pic>
        <p:nvPicPr>
          <p:cNvPr id="5" name="图片 4">
            <a:extLst>
              <a:ext uri="{FF2B5EF4-FFF2-40B4-BE49-F238E27FC236}">
                <a16:creationId xmlns:a16="http://schemas.microsoft.com/office/drawing/2014/main" id="{B70C2E34-BB1E-2BAE-41D5-DD118817E5A6}"/>
              </a:ext>
            </a:extLst>
          </p:cNvPr>
          <p:cNvPicPr>
            <a:picLocks noChangeAspect="1"/>
          </p:cNvPicPr>
          <p:nvPr/>
        </p:nvPicPr>
        <p:blipFill>
          <a:blip r:embed="rId2"/>
          <a:stretch>
            <a:fillRect/>
          </a:stretch>
        </p:blipFill>
        <p:spPr>
          <a:xfrm>
            <a:off x="442683" y="1347614"/>
            <a:ext cx="4119263" cy="3116548"/>
          </a:xfrm>
          <a:prstGeom prst="rect">
            <a:avLst/>
          </a:prstGeom>
        </p:spPr>
      </p:pic>
      <p:sp>
        <p:nvSpPr>
          <p:cNvPr id="9" name="文本框 8">
            <a:extLst>
              <a:ext uri="{FF2B5EF4-FFF2-40B4-BE49-F238E27FC236}">
                <a16:creationId xmlns:a16="http://schemas.microsoft.com/office/drawing/2014/main" id="{75B13C32-05E4-9D1A-A588-C623C28FA725}"/>
              </a:ext>
            </a:extLst>
          </p:cNvPr>
          <p:cNvSpPr txBox="1"/>
          <p:nvPr/>
        </p:nvSpPr>
        <p:spPr>
          <a:xfrm>
            <a:off x="4655659" y="2400036"/>
            <a:ext cx="4572000" cy="830997"/>
          </a:xfrm>
          <a:prstGeom prst="rect">
            <a:avLst/>
          </a:prstGeom>
          <a:noFill/>
        </p:spPr>
        <p:txBody>
          <a:bodyPr wrap="square">
            <a:spAutoFit/>
          </a:bodyPr>
          <a:lstStyle/>
          <a:p>
            <a:r>
              <a:rPr lang="en" altLang="zh-CN" sz="1200" dirty="0">
                <a:solidFill>
                  <a:srgbClr val="080808"/>
                </a:solidFill>
                <a:effectLst/>
                <a:highlight>
                  <a:srgbClr val="FFFF00"/>
                </a:highlight>
                <a:latin typeface="JetBrains Mono"/>
              </a:rPr>
              <a:t>/Users/</a:t>
            </a:r>
            <a:r>
              <a:rPr lang="en" altLang="zh-CN" sz="1200" dirty="0" err="1">
                <a:solidFill>
                  <a:srgbClr val="080808"/>
                </a:solidFill>
                <a:effectLst/>
                <a:highlight>
                  <a:srgbClr val="FFFF00"/>
                </a:highlight>
                <a:latin typeface="JetBrains Mono"/>
              </a:rPr>
              <a:t>haopengchen</a:t>
            </a:r>
            <a:r>
              <a:rPr lang="en" altLang="zh-CN" sz="1200" dirty="0">
                <a:solidFill>
                  <a:srgbClr val="080808"/>
                </a:solidFill>
                <a:effectLst/>
                <a:highlight>
                  <a:srgbClr val="FFFF00"/>
                </a:highlight>
                <a:latin typeface="JetBrains Mono"/>
              </a:rPr>
              <a:t>/spark-3.5.0-bin-hadoop3</a:t>
            </a:r>
            <a:r>
              <a:rPr lang="en" altLang="zh-CN" sz="1200" dirty="0">
                <a:solidFill>
                  <a:srgbClr val="080808"/>
                </a:solidFill>
                <a:effectLst/>
                <a:latin typeface="JetBrains Mono"/>
              </a:rPr>
              <a:t>/bin/spark-submit \</a:t>
            </a:r>
            <a:br>
              <a:rPr lang="en" altLang="zh-CN" sz="1200" dirty="0">
                <a:solidFill>
                  <a:srgbClr val="080808"/>
                </a:solidFill>
                <a:effectLst/>
                <a:latin typeface="JetBrains Mono"/>
              </a:rPr>
            </a:br>
            <a:r>
              <a:rPr lang="en" altLang="zh-CN" sz="1200" dirty="0">
                <a:solidFill>
                  <a:srgbClr val="080808"/>
                </a:solidFill>
                <a:effectLst/>
                <a:latin typeface="JetBrains Mono"/>
              </a:rPr>
              <a:t>  --class "</a:t>
            </a:r>
            <a:r>
              <a:rPr lang="en" altLang="zh-CN" sz="1200" dirty="0" err="1">
                <a:solidFill>
                  <a:srgbClr val="080808"/>
                </a:solidFill>
                <a:effectLst/>
                <a:latin typeface="JetBrains Mono"/>
              </a:rPr>
              <a:t>SimpleApp</a:t>
            </a:r>
            <a:r>
              <a:rPr lang="en" altLang="zh-CN" sz="1200" dirty="0">
                <a:solidFill>
                  <a:srgbClr val="080808"/>
                </a:solidFill>
                <a:effectLst/>
                <a:latin typeface="JetBrains Mono"/>
              </a:rPr>
              <a:t>" \</a:t>
            </a:r>
            <a:br>
              <a:rPr lang="en" altLang="zh-CN" sz="1200" dirty="0">
                <a:solidFill>
                  <a:srgbClr val="080808"/>
                </a:solidFill>
                <a:effectLst/>
                <a:latin typeface="JetBrains Mono"/>
              </a:rPr>
            </a:br>
            <a:r>
              <a:rPr lang="en" altLang="zh-CN" sz="1200" dirty="0">
                <a:solidFill>
                  <a:srgbClr val="080808"/>
                </a:solidFill>
                <a:effectLst/>
                <a:latin typeface="JetBrains Mono"/>
              </a:rPr>
              <a:t>  --master </a:t>
            </a:r>
            <a:r>
              <a:rPr lang="en" altLang="zh-CN" sz="1200" dirty="0">
                <a:solidFill>
                  <a:srgbClr val="080808"/>
                </a:solidFill>
                <a:effectLst/>
                <a:highlight>
                  <a:srgbClr val="FFFF00"/>
                </a:highlight>
                <a:latin typeface="JetBrains Mono"/>
              </a:rPr>
              <a:t>spark://HAOPENGdeMacBook-Pro.local:7077 </a:t>
            </a:r>
            <a:r>
              <a:rPr lang="en" altLang="zh-CN" sz="1200" dirty="0">
                <a:solidFill>
                  <a:srgbClr val="080808"/>
                </a:solidFill>
                <a:effectLst/>
                <a:latin typeface="JetBrains Mono"/>
              </a:rPr>
              <a:t>\</a:t>
            </a:r>
            <a:br>
              <a:rPr lang="en" altLang="zh-CN" sz="1200" dirty="0">
                <a:solidFill>
                  <a:srgbClr val="080808"/>
                </a:solidFill>
                <a:effectLst/>
                <a:latin typeface="JetBrains Mono"/>
              </a:rPr>
            </a:br>
            <a:r>
              <a:rPr lang="en" altLang="zh-CN" sz="1200" dirty="0">
                <a:solidFill>
                  <a:srgbClr val="080808"/>
                </a:solidFill>
                <a:effectLst/>
                <a:latin typeface="JetBrains Mono"/>
              </a:rPr>
              <a:t>  target/</a:t>
            </a:r>
            <a:r>
              <a:rPr lang="en" altLang="zh-CN" sz="1200" dirty="0">
                <a:solidFill>
                  <a:srgbClr val="080808"/>
                </a:solidFill>
                <a:effectLst/>
                <a:highlight>
                  <a:srgbClr val="FFFF00"/>
                </a:highlight>
                <a:latin typeface="JetBrains Mono"/>
              </a:rPr>
              <a:t>se3353_25_spark_java-1.0-SNAPSHOT.jar</a:t>
            </a:r>
          </a:p>
        </p:txBody>
      </p:sp>
      <p:pic>
        <p:nvPicPr>
          <p:cNvPr id="10" name="图片 9">
            <a:extLst>
              <a:ext uri="{FF2B5EF4-FFF2-40B4-BE49-F238E27FC236}">
                <a16:creationId xmlns:a16="http://schemas.microsoft.com/office/drawing/2014/main" id="{EB6B9E43-EA7F-D334-8548-B08BEF1E8B93}"/>
              </a:ext>
            </a:extLst>
          </p:cNvPr>
          <p:cNvPicPr>
            <a:picLocks noChangeAspect="1"/>
          </p:cNvPicPr>
          <p:nvPr/>
        </p:nvPicPr>
        <p:blipFill>
          <a:blip r:embed="rId3"/>
          <a:stretch>
            <a:fillRect/>
          </a:stretch>
        </p:blipFill>
        <p:spPr>
          <a:xfrm>
            <a:off x="3912400" y="3551159"/>
            <a:ext cx="5231600" cy="1275606"/>
          </a:xfrm>
          <a:prstGeom prst="rect">
            <a:avLst/>
          </a:prstGeom>
        </p:spPr>
      </p:pic>
    </p:spTree>
    <p:extLst>
      <p:ext uri="{BB962C8B-B14F-4D97-AF65-F5344CB8AC3E}">
        <p14:creationId xmlns:p14="http://schemas.microsoft.com/office/powerpoint/2010/main" val="41487801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01DF4-3B7C-C24B-8228-8A1BC1F88587}"/>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72EDF2E0-7D81-5B47-A0A0-78C1BFE3258F}"/>
              </a:ext>
            </a:extLst>
          </p:cNvPr>
          <p:cNvSpPr>
            <a:spLocks noGrp="1"/>
          </p:cNvSpPr>
          <p:nvPr>
            <p:ph idx="1"/>
          </p:nvPr>
        </p:nvSpPr>
        <p:spPr/>
        <p:txBody>
          <a:bodyPr>
            <a:normAutofit lnSpcReduction="10000"/>
          </a:bodyPr>
          <a:lstStyle/>
          <a:p>
            <a:r>
              <a:rPr lang="en-US" altLang="zh-CN" dirty="0"/>
              <a:t>We’ll create a very simple Spark application in Scala–so simple, in fact, that it’s named </a:t>
            </a:r>
            <a:r>
              <a:rPr lang="en-US" altLang="zh-CN" dirty="0" err="1">
                <a:solidFill>
                  <a:srgbClr val="FF0000"/>
                </a:solidFill>
              </a:rPr>
              <a:t>SimpleApp.scala</a:t>
            </a:r>
            <a:r>
              <a:rPr lang="en-US" altLang="zh-CN" dirty="0"/>
              <a:t>:</a:t>
            </a:r>
          </a:p>
          <a:p>
            <a:pPr marL="300038" lvl="1" indent="0">
              <a:buNone/>
            </a:pPr>
            <a:r>
              <a:rPr lang="zh-CN" altLang="en-US" sz="1400" i="1" dirty="0">
                <a:solidFill>
                  <a:srgbClr val="60A0B0"/>
                </a:solidFill>
              </a:rPr>
              <a:t>     </a:t>
            </a:r>
            <a:r>
              <a:rPr lang="en-US" altLang="zh-CN" sz="1400" i="1" dirty="0">
                <a:solidFill>
                  <a:srgbClr val="60A0B0"/>
                </a:solidFill>
              </a:rPr>
              <a:t>/* </a:t>
            </a:r>
            <a:r>
              <a:rPr lang="en-US" altLang="zh-CN" sz="1400" i="1" dirty="0" err="1">
                <a:solidFill>
                  <a:srgbClr val="60A0B0"/>
                </a:solidFill>
              </a:rPr>
              <a:t>SimpleApp.scala</a:t>
            </a:r>
            <a:r>
              <a:rPr lang="en-US" altLang="zh-CN" sz="1400" i="1" dirty="0">
                <a:solidFill>
                  <a:srgbClr val="60A0B0"/>
                </a:solidFill>
              </a:rPr>
              <a:t> */</a:t>
            </a:r>
            <a:r>
              <a:rPr lang="en-US" altLang="zh-CN" sz="1400" dirty="0"/>
              <a:t> </a:t>
            </a:r>
          </a:p>
          <a:p>
            <a:pPr marL="300038" lvl="1" indent="0">
              <a:buNone/>
            </a:pPr>
            <a:r>
              <a:rPr lang="zh-CN" altLang="en-US" sz="1400" b="1" dirty="0">
                <a:solidFill>
                  <a:srgbClr val="007020"/>
                </a:solidFill>
              </a:rPr>
              <a:t>    </a:t>
            </a:r>
            <a:r>
              <a:rPr lang="en-US" altLang="zh-CN" sz="1400" b="1" dirty="0">
                <a:solidFill>
                  <a:srgbClr val="007020"/>
                </a:solidFill>
              </a:rPr>
              <a:t>import</a:t>
            </a:r>
            <a:r>
              <a:rPr lang="en-US" altLang="zh-CN" sz="1400" dirty="0"/>
              <a:t> </a:t>
            </a:r>
            <a:r>
              <a:rPr lang="en-US" altLang="zh-CN" sz="1400" b="1" dirty="0" err="1">
                <a:solidFill>
                  <a:srgbClr val="0E84B5"/>
                </a:solidFill>
              </a:rPr>
              <a:t>org.apache.spark.sql.SparkSession</a:t>
            </a:r>
            <a:r>
              <a:rPr lang="en-US" altLang="zh-CN" sz="1400" dirty="0"/>
              <a:t> </a:t>
            </a:r>
          </a:p>
          <a:p>
            <a:pPr marL="300038" lvl="1" indent="0">
              <a:buNone/>
            </a:pPr>
            <a:r>
              <a:rPr lang="zh-CN" altLang="en-US" sz="1400" b="1" dirty="0">
                <a:solidFill>
                  <a:srgbClr val="007020"/>
                </a:solidFill>
              </a:rPr>
              <a:t>    </a:t>
            </a:r>
            <a:r>
              <a:rPr lang="en-US" altLang="zh-CN" sz="1400" b="1" dirty="0">
                <a:solidFill>
                  <a:srgbClr val="007020"/>
                </a:solidFill>
              </a:rPr>
              <a:t>object</a:t>
            </a:r>
            <a:r>
              <a:rPr lang="en-US" altLang="zh-CN" sz="1400" dirty="0"/>
              <a:t> </a:t>
            </a:r>
            <a:r>
              <a:rPr lang="en-US" altLang="zh-CN" sz="1400" b="1" dirty="0" err="1">
                <a:solidFill>
                  <a:srgbClr val="0E84B5"/>
                </a:solidFill>
              </a:rPr>
              <a:t>SimpleApp</a:t>
            </a:r>
            <a:r>
              <a:rPr lang="en-US" altLang="zh-CN" sz="1400" dirty="0"/>
              <a:t> </a:t>
            </a:r>
            <a:r>
              <a:rPr lang="en-US" altLang="zh-CN" sz="1400" dirty="0">
                <a:solidFill>
                  <a:srgbClr val="666666"/>
                </a:solidFill>
              </a:rPr>
              <a:t>{</a:t>
            </a:r>
            <a:r>
              <a:rPr lang="en-US" altLang="zh-CN" sz="1400" dirty="0"/>
              <a:t> </a:t>
            </a:r>
          </a:p>
          <a:p>
            <a:pPr marL="300038" lvl="1" indent="0">
              <a:buNone/>
            </a:pPr>
            <a:r>
              <a:rPr lang="zh-CN" altLang="en-US" sz="1400" b="1" dirty="0">
                <a:solidFill>
                  <a:srgbClr val="007020"/>
                </a:solidFill>
              </a:rPr>
              <a:t>        </a:t>
            </a:r>
            <a:r>
              <a:rPr lang="en-US" altLang="zh-CN" sz="1400" b="1" dirty="0">
                <a:solidFill>
                  <a:srgbClr val="007020"/>
                </a:solidFill>
              </a:rPr>
              <a:t>def</a:t>
            </a:r>
            <a:r>
              <a:rPr lang="en-US" altLang="zh-CN" sz="1400" dirty="0"/>
              <a:t> </a:t>
            </a:r>
            <a:r>
              <a:rPr lang="en-US" altLang="zh-CN" sz="1400" dirty="0">
                <a:solidFill>
                  <a:srgbClr val="06287E"/>
                </a:solidFill>
              </a:rPr>
              <a:t>main</a:t>
            </a:r>
            <a:r>
              <a:rPr lang="en-US" altLang="zh-CN" sz="1400" dirty="0">
                <a:solidFill>
                  <a:srgbClr val="666666"/>
                </a:solidFill>
              </a:rPr>
              <a:t>(</a:t>
            </a:r>
            <a:r>
              <a:rPr lang="en-US" altLang="zh-CN" sz="1400" dirty="0" err="1"/>
              <a:t>args</a:t>
            </a:r>
            <a:r>
              <a:rPr lang="en-US" altLang="zh-CN" sz="1400" b="1" dirty="0">
                <a:solidFill>
                  <a:srgbClr val="007020"/>
                </a:solidFill>
              </a:rPr>
              <a:t>:</a:t>
            </a:r>
            <a:r>
              <a:rPr lang="en-US" altLang="zh-CN" sz="1400" dirty="0"/>
              <a:t> </a:t>
            </a:r>
            <a:r>
              <a:rPr lang="en-US" altLang="zh-CN" sz="1400" dirty="0">
                <a:solidFill>
                  <a:srgbClr val="902000"/>
                </a:solidFill>
              </a:rPr>
              <a:t>Array</a:t>
            </a:r>
            <a:r>
              <a:rPr lang="en-US" altLang="zh-CN" sz="1400" dirty="0">
                <a:solidFill>
                  <a:srgbClr val="666666"/>
                </a:solidFill>
              </a:rPr>
              <a:t>[</a:t>
            </a:r>
            <a:r>
              <a:rPr lang="en-US" altLang="zh-CN" sz="1400" dirty="0">
                <a:solidFill>
                  <a:srgbClr val="902000"/>
                </a:solidFill>
              </a:rPr>
              <a:t>String</a:t>
            </a:r>
            <a:r>
              <a:rPr lang="en-US" altLang="zh-CN" sz="1400" dirty="0">
                <a:solidFill>
                  <a:srgbClr val="666666"/>
                </a:solidFill>
              </a:rPr>
              <a:t>])</a:t>
            </a:r>
            <a:r>
              <a:rPr lang="en-US" altLang="zh-CN" sz="1400" dirty="0"/>
              <a:t> </a:t>
            </a:r>
            <a:r>
              <a:rPr lang="en-US" altLang="zh-CN" sz="1400" dirty="0">
                <a:solidFill>
                  <a:srgbClr val="666666"/>
                </a:solidFill>
              </a:rPr>
              <a:t>{</a:t>
            </a:r>
            <a:r>
              <a:rPr lang="en-US" altLang="zh-CN" sz="1400" dirty="0"/>
              <a:t> </a:t>
            </a:r>
          </a:p>
          <a:p>
            <a:pPr marL="300038" lvl="1" indent="0">
              <a:buNone/>
            </a:pPr>
            <a:r>
              <a:rPr lang="zh-CN" altLang="en-US" sz="1400" b="1" dirty="0">
                <a:solidFill>
                  <a:srgbClr val="007020"/>
                </a:solidFill>
              </a:rPr>
              <a:t>           </a:t>
            </a:r>
            <a:r>
              <a:rPr lang="en-US" altLang="zh-CN" sz="1400" b="1" dirty="0" err="1">
                <a:solidFill>
                  <a:srgbClr val="007020"/>
                </a:solidFill>
              </a:rPr>
              <a:t>val</a:t>
            </a:r>
            <a:r>
              <a:rPr lang="en-US" altLang="zh-CN" sz="1400" dirty="0"/>
              <a:t> </a:t>
            </a:r>
            <a:r>
              <a:rPr lang="en-US" altLang="zh-CN" sz="1400" dirty="0" err="1">
                <a:solidFill>
                  <a:srgbClr val="BB60D5"/>
                </a:solidFill>
              </a:rPr>
              <a:t>logFile</a:t>
            </a:r>
            <a:r>
              <a:rPr lang="en-US" altLang="zh-CN" sz="1400" dirty="0"/>
              <a:t> </a:t>
            </a:r>
            <a:r>
              <a:rPr lang="en-US" altLang="zh-CN" sz="1400" b="1" dirty="0">
                <a:solidFill>
                  <a:srgbClr val="007020"/>
                </a:solidFill>
              </a:rPr>
              <a:t>=</a:t>
            </a:r>
            <a:r>
              <a:rPr lang="en-US" altLang="zh-CN" sz="1400" dirty="0"/>
              <a:t> </a:t>
            </a:r>
            <a:r>
              <a:rPr lang="en-US" altLang="zh-CN" sz="1400" dirty="0">
                <a:solidFill>
                  <a:srgbClr val="4070A0"/>
                </a:solidFill>
              </a:rPr>
              <a:t>"</a:t>
            </a:r>
            <a:r>
              <a:rPr lang="en-US" altLang="zh-CN" sz="1400" dirty="0">
                <a:solidFill>
                  <a:srgbClr val="4070A0"/>
                </a:solidFill>
                <a:highlight>
                  <a:srgbClr val="FFFF00"/>
                </a:highlight>
              </a:rPr>
              <a:t>YOUR_SPARK_HOME</a:t>
            </a:r>
            <a:r>
              <a:rPr lang="en-US" altLang="zh-CN" sz="1400" dirty="0">
                <a:solidFill>
                  <a:srgbClr val="4070A0"/>
                </a:solidFill>
              </a:rPr>
              <a:t>/</a:t>
            </a:r>
            <a:r>
              <a:rPr lang="en-US" altLang="zh-CN" sz="1400" dirty="0" err="1">
                <a:solidFill>
                  <a:srgbClr val="4070A0"/>
                </a:solidFill>
              </a:rPr>
              <a:t>README.md</a:t>
            </a:r>
            <a:r>
              <a:rPr lang="en-US" altLang="zh-CN" sz="1400" dirty="0">
                <a:solidFill>
                  <a:srgbClr val="4070A0"/>
                </a:solidFill>
              </a:rPr>
              <a:t>"</a:t>
            </a:r>
            <a:r>
              <a:rPr lang="en-US" altLang="zh-CN" sz="1400" dirty="0"/>
              <a:t> </a:t>
            </a:r>
            <a:r>
              <a:rPr lang="en-US" altLang="zh-CN" sz="1400" i="1" dirty="0">
                <a:solidFill>
                  <a:srgbClr val="60A0B0"/>
                </a:solidFill>
              </a:rPr>
              <a:t>// Should be some file on your system</a:t>
            </a:r>
            <a:r>
              <a:rPr lang="en-US" altLang="zh-CN" sz="1400" dirty="0"/>
              <a:t> </a:t>
            </a:r>
          </a:p>
          <a:p>
            <a:pPr marL="300038" lvl="1" indent="0">
              <a:buNone/>
            </a:pPr>
            <a:r>
              <a:rPr lang="zh-CN" altLang="en-US" sz="1400" b="1" dirty="0">
                <a:solidFill>
                  <a:srgbClr val="007020"/>
                </a:solidFill>
              </a:rPr>
              <a:t>           </a:t>
            </a:r>
            <a:r>
              <a:rPr lang="en-US" altLang="zh-CN" sz="1400" b="1" dirty="0" err="1">
                <a:solidFill>
                  <a:srgbClr val="007020"/>
                </a:solidFill>
              </a:rPr>
              <a:t>val</a:t>
            </a:r>
            <a:r>
              <a:rPr lang="en-US" altLang="zh-CN" sz="1400" dirty="0"/>
              <a:t> </a:t>
            </a:r>
            <a:r>
              <a:rPr lang="en-US" altLang="zh-CN" sz="1400" dirty="0">
                <a:solidFill>
                  <a:srgbClr val="BB60D5"/>
                </a:solidFill>
              </a:rPr>
              <a:t>spark</a:t>
            </a:r>
            <a:r>
              <a:rPr lang="en-US" altLang="zh-CN" sz="1400" dirty="0"/>
              <a:t> </a:t>
            </a:r>
            <a:r>
              <a:rPr lang="en-US" altLang="zh-CN" sz="1400" b="1" dirty="0">
                <a:solidFill>
                  <a:srgbClr val="007020"/>
                </a:solidFill>
              </a:rPr>
              <a:t>=</a:t>
            </a:r>
            <a:r>
              <a:rPr lang="en-US" altLang="zh-CN" sz="1400" dirty="0"/>
              <a:t> </a:t>
            </a:r>
            <a:r>
              <a:rPr lang="en-US" altLang="zh-CN" sz="1400" dirty="0" err="1">
                <a:solidFill>
                  <a:srgbClr val="BB60D5"/>
                </a:solidFill>
              </a:rPr>
              <a:t>SparkSession</a:t>
            </a:r>
            <a:r>
              <a:rPr lang="en-US" altLang="zh-CN" sz="1400" dirty="0" err="1">
                <a:solidFill>
                  <a:srgbClr val="666666"/>
                </a:solidFill>
              </a:rPr>
              <a:t>.</a:t>
            </a:r>
            <a:r>
              <a:rPr lang="en-US" altLang="zh-CN" sz="1400" dirty="0" err="1"/>
              <a:t>builder</a:t>
            </a:r>
            <a:r>
              <a:rPr lang="en-US" altLang="zh-CN" sz="1400" dirty="0" err="1">
                <a:solidFill>
                  <a:srgbClr val="666666"/>
                </a:solidFill>
              </a:rPr>
              <a:t>.</a:t>
            </a:r>
            <a:r>
              <a:rPr lang="en-US" altLang="zh-CN" sz="1400" dirty="0" err="1"/>
              <a:t>appName</a:t>
            </a:r>
            <a:r>
              <a:rPr lang="en-US" altLang="zh-CN" sz="1400" dirty="0">
                <a:solidFill>
                  <a:srgbClr val="666666"/>
                </a:solidFill>
              </a:rPr>
              <a:t>(</a:t>
            </a:r>
            <a:r>
              <a:rPr lang="en-US" altLang="zh-CN" sz="1400" dirty="0">
                <a:solidFill>
                  <a:srgbClr val="4070A0"/>
                </a:solidFill>
              </a:rPr>
              <a:t>"Simple Application"</a:t>
            </a:r>
            <a:r>
              <a:rPr lang="en-US" altLang="zh-CN" sz="1400" dirty="0">
                <a:solidFill>
                  <a:srgbClr val="666666"/>
                </a:solidFill>
              </a:rPr>
              <a:t>).</a:t>
            </a:r>
            <a:r>
              <a:rPr lang="en-US" altLang="zh-CN" sz="1400" dirty="0" err="1"/>
              <a:t>getOrCreate</a:t>
            </a:r>
            <a:r>
              <a:rPr lang="en-US" altLang="zh-CN" sz="1400" dirty="0">
                <a:solidFill>
                  <a:srgbClr val="666666"/>
                </a:solidFill>
              </a:rPr>
              <a:t>()</a:t>
            </a:r>
            <a:r>
              <a:rPr lang="en-US" altLang="zh-CN" sz="1400" dirty="0"/>
              <a:t> </a:t>
            </a:r>
          </a:p>
          <a:p>
            <a:pPr marL="300038" lvl="1" indent="0">
              <a:buNone/>
            </a:pPr>
            <a:r>
              <a:rPr lang="zh-CN" altLang="en-US" sz="1400" b="1" dirty="0">
                <a:solidFill>
                  <a:srgbClr val="007020"/>
                </a:solidFill>
              </a:rPr>
              <a:t>           </a:t>
            </a:r>
            <a:r>
              <a:rPr lang="en-US" altLang="zh-CN" sz="1400" b="1" dirty="0" err="1">
                <a:solidFill>
                  <a:srgbClr val="007020"/>
                </a:solidFill>
              </a:rPr>
              <a:t>val</a:t>
            </a:r>
            <a:r>
              <a:rPr lang="en-US" altLang="zh-CN" sz="1400" dirty="0"/>
              <a:t> </a:t>
            </a:r>
            <a:r>
              <a:rPr lang="en-US" altLang="zh-CN" sz="1400" dirty="0" err="1">
                <a:solidFill>
                  <a:srgbClr val="BB60D5"/>
                </a:solidFill>
              </a:rPr>
              <a:t>logData</a:t>
            </a:r>
            <a:r>
              <a:rPr lang="en-US" altLang="zh-CN" sz="1400" dirty="0"/>
              <a:t> </a:t>
            </a:r>
            <a:r>
              <a:rPr lang="en-US" altLang="zh-CN" sz="1400" b="1" dirty="0">
                <a:solidFill>
                  <a:srgbClr val="007020"/>
                </a:solidFill>
              </a:rPr>
              <a:t>=</a:t>
            </a:r>
            <a:r>
              <a:rPr lang="en-US" altLang="zh-CN" sz="1400" dirty="0"/>
              <a:t> </a:t>
            </a:r>
            <a:r>
              <a:rPr lang="en-US" altLang="zh-CN" sz="1400" dirty="0" err="1">
                <a:solidFill>
                  <a:srgbClr val="BB60D5"/>
                </a:solidFill>
              </a:rPr>
              <a:t>spark</a:t>
            </a:r>
            <a:r>
              <a:rPr lang="en-US" altLang="zh-CN" sz="1400" dirty="0" err="1">
                <a:solidFill>
                  <a:srgbClr val="666666"/>
                </a:solidFill>
              </a:rPr>
              <a:t>.</a:t>
            </a:r>
            <a:r>
              <a:rPr lang="en-US" altLang="zh-CN" sz="1400" dirty="0" err="1"/>
              <a:t>read</a:t>
            </a:r>
            <a:r>
              <a:rPr lang="en-US" altLang="zh-CN" sz="1400" dirty="0" err="1">
                <a:solidFill>
                  <a:srgbClr val="666666"/>
                </a:solidFill>
              </a:rPr>
              <a:t>.</a:t>
            </a:r>
            <a:r>
              <a:rPr lang="en-US" altLang="zh-CN" sz="1400" dirty="0" err="1"/>
              <a:t>textFile</a:t>
            </a:r>
            <a:r>
              <a:rPr lang="en-US" altLang="zh-CN" sz="1400" dirty="0">
                <a:solidFill>
                  <a:srgbClr val="666666"/>
                </a:solidFill>
              </a:rPr>
              <a:t>(</a:t>
            </a:r>
            <a:r>
              <a:rPr lang="en-US" altLang="zh-CN" sz="1400" dirty="0" err="1"/>
              <a:t>logFile</a:t>
            </a:r>
            <a:r>
              <a:rPr lang="en-US" altLang="zh-CN" sz="1400" dirty="0">
                <a:solidFill>
                  <a:srgbClr val="666666"/>
                </a:solidFill>
              </a:rPr>
              <a:t>).</a:t>
            </a:r>
            <a:r>
              <a:rPr lang="en-US" altLang="zh-CN" sz="1400" dirty="0"/>
              <a:t>cache</a:t>
            </a:r>
            <a:r>
              <a:rPr lang="en-US" altLang="zh-CN" sz="1400" dirty="0">
                <a:solidFill>
                  <a:srgbClr val="666666"/>
                </a:solidFill>
              </a:rPr>
              <a:t>()</a:t>
            </a:r>
            <a:r>
              <a:rPr lang="en-US" altLang="zh-CN" sz="1400" dirty="0"/>
              <a:t> </a:t>
            </a:r>
          </a:p>
          <a:p>
            <a:pPr marL="300038" lvl="1" indent="0">
              <a:buNone/>
            </a:pPr>
            <a:r>
              <a:rPr lang="zh-CN" altLang="en-US" sz="1400" b="1" dirty="0">
                <a:solidFill>
                  <a:srgbClr val="007020"/>
                </a:solidFill>
              </a:rPr>
              <a:t>           </a:t>
            </a:r>
            <a:r>
              <a:rPr lang="en-US" altLang="zh-CN" sz="1400" b="1" dirty="0" err="1">
                <a:solidFill>
                  <a:srgbClr val="007020"/>
                </a:solidFill>
              </a:rPr>
              <a:t>val</a:t>
            </a:r>
            <a:r>
              <a:rPr lang="en-US" altLang="zh-CN" sz="1400" dirty="0"/>
              <a:t> </a:t>
            </a:r>
            <a:r>
              <a:rPr lang="en-US" altLang="zh-CN" sz="1400" dirty="0" err="1">
                <a:solidFill>
                  <a:srgbClr val="BB60D5"/>
                </a:solidFill>
              </a:rPr>
              <a:t>numAs</a:t>
            </a:r>
            <a:r>
              <a:rPr lang="en-US" altLang="zh-CN" sz="1400" dirty="0"/>
              <a:t> </a:t>
            </a:r>
            <a:r>
              <a:rPr lang="en-US" altLang="zh-CN" sz="1400" b="1" dirty="0">
                <a:solidFill>
                  <a:srgbClr val="007020"/>
                </a:solidFill>
              </a:rPr>
              <a:t>=</a:t>
            </a:r>
            <a:r>
              <a:rPr lang="en-US" altLang="zh-CN" sz="1400" dirty="0"/>
              <a:t> </a:t>
            </a:r>
            <a:r>
              <a:rPr lang="en-US" altLang="zh-CN" sz="1400" dirty="0" err="1">
                <a:solidFill>
                  <a:srgbClr val="BB60D5"/>
                </a:solidFill>
              </a:rPr>
              <a:t>logData</a:t>
            </a:r>
            <a:r>
              <a:rPr lang="en-US" altLang="zh-CN" sz="1400" dirty="0" err="1">
                <a:solidFill>
                  <a:srgbClr val="666666"/>
                </a:solidFill>
              </a:rPr>
              <a:t>.</a:t>
            </a:r>
            <a:r>
              <a:rPr lang="en-US" altLang="zh-CN" sz="1400" dirty="0" err="1"/>
              <a:t>filter</a:t>
            </a:r>
            <a:r>
              <a:rPr lang="en-US" altLang="zh-CN" sz="1400" dirty="0">
                <a:solidFill>
                  <a:srgbClr val="666666"/>
                </a:solidFill>
              </a:rPr>
              <a:t>(</a:t>
            </a:r>
            <a:r>
              <a:rPr lang="en-US" altLang="zh-CN" sz="1400" dirty="0"/>
              <a:t>line </a:t>
            </a:r>
            <a:r>
              <a:rPr lang="en-US" altLang="zh-CN" sz="1400" b="1" dirty="0">
                <a:solidFill>
                  <a:srgbClr val="007020"/>
                </a:solidFill>
              </a:rPr>
              <a:t>=&gt;</a:t>
            </a:r>
            <a:r>
              <a:rPr lang="en-US" altLang="zh-CN" sz="1400" dirty="0"/>
              <a:t> </a:t>
            </a:r>
            <a:r>
              <a:rPr lang="en-US" altLang="zh-CN" sz="1400" dirty="0" err="1">
                <a:solidFill>
                  <a:srgbClr val="BB60D5"/>
                </a:solidFill>
              </a:rPr>
              <a:t>line</a:t>
            </a:r>
            <a:r>
              <a:rPr lang="en-US" altLang="zh-CN" sz="1400" dirty="0" err="1">
                <a:solidFill>
                  <a:srgbClr val="666666"/>
                </a:solidFill>
              </a:rPr>
              <a:t>.</a:t>
            </a:r>
            <a:r>
              <a:rPr lang="en-US" altLang="zh-CN" sz="1400" dirty="0" err="1"/>
              <a:t>contains</a:t>
            </a:r>
            <a:r>
              <a:rPr lang="en-US" altLang="zh-CN" sz="1400" dirty="0">
                <a:solidFill>
                  <a:srgbClr val="666666"/>
                </a:solidFill>
              </a:rPr>
              <a:t>(</a:t>
            </a:r>
            <a:r>
              <a:rPr lang="en-US" altLang="zh-CN" sz="1400" dirty="0">
                <a:solidFill>
                  <a:srgbClr val="4070A0"/>
                </a:solidFill>
              </a:rPr>
              <a:t>"a"</a:t>
            </a:r>
            <a:r>
              <a:rPr lang="en-US" altLang="zh-CN" sz="1400" dirty="0">
                <a:solidFill>
                  <a:srgbClr val="666666"/>
                </a:solidFill>
              </a:rPr>
              <a:t>)).</a:t>
            </a:r>
            <a:r>
              <a:rPr lang="en-US" altLang="zh-CN" sz="1400" dirty="0"/>
              <a:t>count</a:t>
            </a:r>
            <a:r>
              <a:rPr lang="en-US" altLang="zh-CN" sz="1400" dirty="0">
                <a:solidFill>
                  <a:srgbClr val="666666"/>
                </a:solidFill>
              </a:rPr>
              <a:t>()</a:t>
            </a:r>
            <a:r>
              <a:rPr lang="en-US" altLang="zh-CN" sz="1400" dirty="0"/>
              <a:t> </a:t>
            </a:r>
          </a:p>
          <a:p>
            <a:pPr marL="300038" lvl="1" indent="0">
              <a:buNone/>
            </a:pPr>
            <a:r>
              <a:rPr lang="zh-CN" altLang="en-US" sz="1400" b="1" dirty="0">
                <a:solidFill>
                  <a:srgbClr val="007020"/>
                </a:solidFill>
              </a:rPr>
              <a:t>           </a:t>
            </a:r>
            <a:r>
              <a:rPr lang="en-US" altLang="zh-CN" sz="1400" b="1" dirty="0" err="1">
                <a:solidFill>
                  <a:srgbClr val="007020"/>
                </a:solidFill>
              </a:rPr>
              <a:t>val</a:t>
            </a:r>
            <a:r>
              <a:rPr lang="en-US" altLang="zh-CN" sz="1400" dirty="0"/>
              <a:t> </a:t>
            </a:r>
            <a:r>
              <a:rPr lang="en-US" altLang="zh-CN" sz="1400" dirty="0" err="1">
                <a:solidFill>
                  <a:srgbClr val="BB60D5"/>
                </a:solidFill>
              </a:rPr>
              <a:t>numBs</a:t>
            </a:r>
            <a:r>
              <a:rPr lang="en-US" altLang="zh-CN" sz="1400" dirty="0"/>
              <a:t> </a:t>
            </a:r>
            <a:r>
              <a:rPr lang="en-US" altLang="zh-CN" sz="1400" b="1" dirty="0">
                <a:solidFill>
                  <a:srgbClr val="007020"/>
                </a:solidFill>
              </a:rPr>
              <a:t>=</a:t>
            </a:r>
            <a:r>
              <a:rPr lang="en-US" altLang="zh-CN" sz="1400" dirty="0"/>
              <a:t> </a:t>
            </a:r>
            <a:r>
              <a:rPr lang="en-US" altLang="zh-CN" sz="1400" dirty="0" err="1">
                <a:solidFill>
                  <a:srgbClr val="BB60D5"/>
                </a:solidFill>
              </a:rPr>
              <a:t>logData</a:t>
            </a:r>
            <a:r>
              <a:rPr lang="en-US" altLang="zh-CN" sz="1400" dirty="0" err="1">
                <a:solidFill>
                  <a:srgbClr val="666666"/>
                </a:solidFill>
              </a:rPr>
              <a:t>.</a:t>
            </a:r>
            <a:r>
              <a:rPr lang="en-US" altLang="zh-CN" sz="1400" dirty="0" err="1"/>
              <a:t>filter</a:t>
            </a:r>
            <a:r>
              <a:rPr lang="en-US" altLang="zh-CN" sz="1400" dirty="0">
                <a:solidFill>
                  <a:srgbClr val="666666"/>
                </a:solidFill>
              </a:rPr>
              <a:t>(</a:t>
            </a:r>
            <a:r>
              <a:rPr lang="en-US" altLang="zh-CN" sz="1400" dirty="0"/>
              <a:t>line </a:t>
            </a:r>
            <a:r>
              <a:rPr lang="en-US" altLang="zh-CN" sz="1400" b="1" dirty="0">
                <a:solidFill>
                  <a:srgbClr val="007020"/>
                </a:solidFill>
              </a:rPr>
              <a:t>=&gt;</a:t>
            </a:r>
            <a:r>
              <a:rPr lang="en-US" altLang="zh-CN" sz="1400" dirty="0"/>
              <a:t> </a:t>
            </a:r>
            <a:r>
              <a:rPr lang="en-US" altLang="zh-CN" sz="1400" dirty="0" err="1">
                <a:solidFill>
                  <a:srgbClr val="BB60D5"/>
                </a:solidFill>
              </a:rPr>
              <a:t>line</a:t>
            </a:r>
            <a:r>
              <a:rPr lang="en-US" altLang="zh-CN" sz="1400" dirty="0" err="1">
                <a:solidFill>
                  <a:srgbClr val="666666"/>
                </a:solidFill>
              </a:rPr>
              <a:t>.</a:t>
            </a:r>
            <a:r>
              <a:rPr lang="en-US" altLang="zh-CN" sz="1400" dirty="0" err="1"/>
              <a:t>contains</a:t>
            </a:r>
            <a:r>
              <a:rPr lang="en-US" altLang="zh-CN" sz="1400" dirty="0">
                <a:solidFill>
                  <a:srgbClr val="666666"/>
                </a:solidFill>
              </a:rPr>
              <a:t>(</a:t>
            </a:r>
            <a:r>
              <a:rPr lang="en-US" altLang="zh-CN" sz="1400" dirty="0">
                <a:solidFill>
                  <a:srgbClr val="4070A0"/>
                </a:solidFill>
              </a:rPr>
              <a:t>"b"</a:t>
            </a:r>
            <a:r>
              <a:rPr lang="en-US" altLang="zh-CN" sz="1400" dirty="0">
                <a:solidFill>
                  <a:srgbClr val="666666"/>
                </a:solidFill>
              </a:rPr>
              <a:t>)).</a:t>
            </a:r>
            <a:r>
              <a:rPr lang="en-US" altLang="zh-CN" sz="1400" dirty="0"/>
              <a:t>count</a:t>
            </a:r>
            <a:r>
              <a:rPr lang="en-US" altLang="zh-CN" sz="1400" dirty="0">
                <a:solidFill>
                  <a:srgbClr val="666666"/>
                </a:solidFill>
              </a:rPr>
              <a:t>()</a:t>
            </a:r>
            <a:r>
              <a:rPr lang="en-US" altLang="zh-CN" sz="1400" dirty="0"/>
              <a:t> </a:t>
            </a:r>
          </a:p>
          <a:p>
            <a:pPr marL="300038" lvl="1" indent="0">
              <a:buNone/>
            </a:pPr>
            <a:r>
              <a:rPr lang="zh-CN" altLang="en-US" sz="1400" dirty="0">
                <a:solidFill>
                  <a:srgbClr val="06287E"/>
                </a:solidFill>
              </a:rPr>
              <a:t>           </a:t>
            </a:r>
            <a:r>
              <a:rPr lang="en-US" altLang="zh-CN" sz="1400" dirty="0" err="1">
                <a:solidFill>
                  <a:srgbClr val="06287E"/>
                </a:solidFill>
              </a:rPr>
              <a:t>println</a:t>
            </a:r>
            <a:r>
              <a:rPr lang="en-US" altLang="zh-CN" sz="1400" dirty="0">
                <a:solidFill>
                  <a:srgbClr val="666666"/>
                </a:solidFill>
              </a:rPr>
              <a:t>(</a:t>
            </a:r>
            <a:r>
              <a:rPr lang="en-US" altLang="zh-CN" sz="1400" dirty="0" err="1"/>
              <a:t>s</a:t>
            </a:r>
            <a:r>
              <a:rPr lang="en-US" altLang="zh-CN" sz="1400" dirty="0" err="1">
                <a:solidFill>
                  <a:srgbClr val="4070A0"/>
                </a:solidFill>
              </a:rPr>
              <a:t>"Lines</a:t>
            </a:r>
            <a:r>
              <a:rPr lang="en-US" altLang="zh-CN" sz="1400" dirty="0">
                <a:solidFill>
                  <a:srgbClr val="4070A0"/>
                </a:solidFill>
              </a:rPr>
              <a:t> with a: $</a:t>
            </a:r>
            <a:r>
              <a:rPr lang="en-US" altLang="zh-CN" sz="1400" dirty="0" err="1">
                <a:solidFill>
                  <a:srgbClr val="4070A0"/>
                </a:solidFill>
              </a:rPr>
              <a:t>numAs</a:t>
            </a:r>
            <a:r>
              <a:rPr lang="en-US" altLang="zh-CN" sz="1400" dirty="0">
                <a:solidFill>
                  <a:srgbClr val="4070A0"/>
                </a:solidFill>
              </a:rPr>
              <a:t>, Lines with b: $</a:t>
            </a:r>
            <a:r>
              <a:rPr lang="en-US" altLang="zh-CN" sz="1400" dirty="0" err="1">
                <a:solidFill>
                  <a:srgbClr val="4070A0"/>
                </a:solidFill>
              </a:rPr>
              <a:t>numBs</a:t>
            </a:r>
            <a:r>
              <a:rPr lang="en-US" altLang="zh-CN" sz="1400" dirty="0">
                <a:solidFill>
                  <a:srgbClr val="4070A0"/>
                </a:solidFill>
              </a:rPr>
              <a:t>"</a:t>
            </a:r>
            <a:r>
              <a:rPr lang="en-US" altLang="zh-CN" sz="1400" dirty="0">
                <a:solidFill>
                  <a:srgbClr val="666666"/>
                </a:solidFill>
              </a:rPr>
              <a:t>)</a:t>
            </a:r>
            <a:r>
              <a:rPr lang="en-US" altLang="zh-CN" sz="1400" dirty="0"/>
              <a:t> </a:t>
            </a:r>
          </a:p>
          <a:p>
            <a:pPr marL="300038" lvl="1" indent="0">
              <a:buNone/>
            </a:pPr>
            <a:r>
              <a:rPr lang="zh-CN" altLang="en-US" sz="1400" dirty="0">
                <a:solidFill>
                  <a:srgbClr val="BB60D5"/>
                </a:solidFill>
              </a:rPr>
              <a:t>           </a:t>
            </a:r>
            <a:r>
              <a:rPr lang="en-US" altLang="zh-CN" sz="1400" dirty="0" err="1">
                <a:solidFill>
                  <a:srgbClr val="BB60D5"/>
                </a:solidFill>
              </a:rPr>
              <a:t>spark</a:t>
            </a:r>
            <a:r>
              <a:rPr lang="en-US" altLang="zh-CN" sz="1400" dirty="0" err="1">
                <a:solidFill>
                  <a:srgbClr val="666666"/>
                </a:solidFill>
              </a:rPr>
              <a:t>.</a:t>
            </a:r>
            <a:r>
              <a:rPr lang="en-US" altLang="zh-CN" sz="1400" dirty="0" err="1"/>
              <a:t>stop</a:t>
            </a:r>
            <a:r>
              <a:rPr lang="en-US" altLang="zh-CN" sz="1400" dirty="0">
                <a:solidFill>
                  <a:srgbClr val="666666"/>
                </a:solidFill>
              </a:rPr>
              <a:t>()</a:t>
            </a:r>
            <a:r>
              <a:rPr lang="en-US" altLang="zh-CN" sz="1400" dirty="0"/>
              <a:t> </a:t>
            </a:r>
          </a:p>
          <a:p>
            <a:pPr marL="300038" lvl="1" indent="0">
              <a:buNone/>
            </a:pPr>
            <a:r>
              <a:rPr lang="zh-CN" altLang="en-US" sz="1400" dirty="0">
                <a:solidFill>
                  <a:srgbClr val="666666"/>
                </a:solidFill>
              </a:rPr>
              <a:t>       </a:t>
            </a:r>
            <a:r>
              <a:rPr lang="en-US" altLang="zh-CN" sz="1400" dirty="0">
                <a:solidFill>
                  <a:srgbClr val="666666"/>
                </a:solidFill>
              </a:rPr>
              <a:t>}</a:t>
            </a:r>
            <a:r>
              <a:rPr lang="en-US" altLang="zh-CN" sz="1400" dirty="0"/>
              <a:t> </a:t>
            </a:r>
          </a:p>
          <a:p>
            <a:pPr marL="300038" lvl="1" indent="0">
              <a:buNone/>
            </a:pPr>
            <a:r>
              <a:rPr lang="zh-CN" altLang="en-US" sz="1400" dirty="0">
                <a:solidFill>
                  <a:srgbClr val="666666"/>
                </a:solidFill>
              </a:rPr>
              <a:t>    </a:t>
            </a:r>
            <a:r>
              <a:rPr lang="en-US" altLang="zh-CN" sz="1400" dirty="0">
                <a:solidFill>
                  <a:srgbClr val="666666"/>
                </a:solidFill>
              </a:rPr>
              <a:t>}</a:t>
            </a:r>
            <a:br>
              <a:rPr lang="en-US" altLang="zh-CN" dirty="0"/>
            </a:br>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93F7D7EB-9732-E240-865E-CA38FEE185DD}"/>
              </a:ext>
            </a:extLst>
          </p:cNvPr>
          <p:cNvSpPr>
            <a:spLocks noGrp="1"/>
          </p:cNvSpPr>
          <p:nvPr>
            <p:ph type="sldNum" sz="quarter" idx="12"/>
          </p:nvPr>
        </p:nvSpPr>
        <p:spPr/>
        <p:txBody>
          <a:bodyPr/>
          <a:lstStyle/>
          <a:p>
            <a:fld id="{CB818ED7-1FAF-4BEC-A906-EB6564C334EB}" type="slidenum">
              <a:rPr lang="zh-CN" altLang="en-US" smtClean="0"/>
              <a:pPr/>
              <a:t>28</a:t>
            </a:fld>
            <a:endParaRPr lang="zh-CN" altLang="en-US" dirty="0"/>
          </a:p>
        </p:txBody>
      </p:sp>
    </p:spTree>
    <p:extLst>
      <p:ext uri="{BB962C8B-B14F-4D97-AF65-F5344CB8AC3E}">
        <p14:creationId xmlns:p14="http://schemas.microsoft.com/office/powerpoint/2010/main" val="443429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01DF4-3B7C-C24B-8228-8A1BC1F88587}"/>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72EDF2E0-7D81-5B47-A0A0-78C1BFE3258F}"/>
              </a:ext>
            </a:extLst>
          </p:cNvPr>
          <p:cNvSpPr>
            <a:spLocks noGrp="1"/>
          </p:cNvSpPr>
          <p:nvPr>
            <p:ph idx="1"/>
          </p:nvPr>
        </p:nvSpPr>
        <p:spPr/>
        <p:txBody>
          <a:bodyPr>
            <a:normAutofit fontScale="92500" lnSpcReduction="20000"/>
          </a:bodyPr>
          <a:lstStyle/>
          <a:p>
            <a:r>
              <a:rPr lang="en-US" altLang="zh-CN" dirty="0"/>
              <a:t>Our application depends on the Spark API, so we’ll also include an </a:t>
            </a:r>
            <a:r>
              <a:rPr lang="en-US" altLang="zh-CN" dirty="0" err="1"/>
              <a:t>sbt</a:t>
            </a:r>
            <a:r>
              <a:rPr lang="en-US" altLang="zh-CN" dirty="0"/>
              <a:t> configuration file, </a:t>
            </a:r>
            <a:r>
              <a:rPr lang="en-US" altLang="zh-CN" dirty="0" err="1">
                <a:solidFill>
                  <a:srgbClr val="FF0000"/>
                </a:solidFill>
              </a:rPr>
              <a:t>build.sbt</a:t>
            </a:r>
            <a:r>
              <a:rPr lang="en-US" altLang="zh-CN" dirty="0"/>
              <a:t>, </a:t>
            </a:r>
          </a:p>
          <a:p>
            <a:pPr lvl="1"/>
            <a:r>
              <a:rPr lang="en-US" altLang="zh-CN" dirty="0"/>
              <a:t>which explains that Spark is a </a:t>
            </a:r>
            <a:r>
              <a:rPr lang="en-US" altLang="zh-CN" dirty="0">
                <a:solidFill>
                  <a:srgbClr val="FF0000"/>
                </a:solidFill>
              </a:rPr>
              <a:t>dependency</a:t>
            </a:r>
            <a:r>
              <a:rPr lang="en-US" altLang="zh-CN" dirty="0"/>
              <a:t>. </a:t>
            </a:r>
          </a:p>
          <a:p>
            <a:pPr lvl="1"/>
            <a:r>
              <a:rPr lang="en-US" altLang="zh-CN" dirty="0"/>
              <a:t>This file also adds a repository that Spark depends on:</a:t>
            </a:r>
          </a:p>
          <a:p>
            <a:endParaRPr lang="en-US" altLang="zh-CN" dirty="0"/>
          </a:p>
          <a:p>
            <a:pPr marL="300038" lvl="1" indent="0">
              <a:buNone/>
            </a:pPr>
            <a:r>
              <a:rPr lang="en" altLang="zh-CN" sz="1800" dirty="0" err="1">
                <a:solidFill>
                  <a:srgbClr val="000000"/>
                </a:solidFill>
                <a:effectLst/>
                <a:latin typeface="JetBrains Mono"/>
              </a:rPr>
              <a:t>ThisBuild</a:t>
            </a:r>
            <a:r>
              <a:rPr lang="en" altLang="zh-CN" sz="1800" dirty="0">
                <a:solidFill>
                  <a:srgbClr val="000000"/>
                </a:solidFill>
                <a:effectLst/>
                <a:latin typeface="JetBrains Mono"/>
              </a:rPr>
              <a:t> </a:t>
            </a:r>
            <a:r>
              <a:rPr lang="en" altLang="zh-CN" sz="1800" dirty="0">
                <a:solidFill>
                  <a:srgbClr val="080808"/>
                </a:solidFill>
                <a:effectLst/>
                <a:latin typeface="JetBrains Mono"/>
              </a:rPr>
              <a:t>/ </a:t>
            </a:r>
            <a:r>
              <a:rPr lang="en" altLang="zh-CN" sz="1800" i="1" dirty="0">
                <a:solidFill>
                  <a:srgbClr val="871094"/>
                </a:solidFill>
                <a:effectLst/>
                <a:latin typeface="JetBrains Mono"/>
              </a:rPr>
              <a:t>version </a:t>
            </a:r>
            <a:r>
              <a:rPr lang="en" altLang="zh-CN" sz="1800" dirty="0">
                <a:solidFill>
                  <a:srgbClr val="080808"/>
                </a:solidFill>
                <a:effectLst/>
                <a:latin typeface="JetBrains Mono"/>
              </a:rPr>
              <a:t>:= </a:t>
            </a:r>
            <a:r>
              <a:rPr lang="en" altLang="zh-CN" sz="1800" dirty="0">
                <a:solidFill>
                  <a:srgbClr val="067D17"/>
                </a:solidFill>
                <a:effectLst/>
                <a:latin typeface="JetBrains Mono"/>
              </a:rPr>
              <a:t>"0.1.0-SNAPSHOT"</a:t>
            </a:r>
            <a:br>
              <a:rPr lang="en" altLang="zh-CN" sz="1800" dirty="0">
                <a:solidFill>
                  <a:srgbClr val="067D17"/>
                </a:solidFill>
                <a:effectLst/>
                <a:latin typeface="JetBrains Mono"/>
              </a:rPr>
            </a:br>
            <a:br>
              <a:rPr lang="en" altLang="zh-CN" sz="1800" dirty="0">
                <a:solidFill>
                  <a:srgbClr val="067D17"/>
                </a:solidFill>
                <a:effectLst/>
                <a:latin typeface="JetBrains Mono"/>
              </a:rPr>
            </a:br>
            <a:r>
              <a:rPr lang="en" altLang="zh-CN" sz="1800" dirty="0" err="1">
                <a:solidFill>
                  <a:srgbClr val="000000"/>
                </a:solidFill>
                <a:effectLst/>
                <a:latin typeface="JetBrains Mono"/>
              </a:rPr>
              <a:t>ThisBuild</a:t>
            </a:r>
            <a:r>
              <a:rPr lang="en" altLang="zh-CN" sz="1800" dirty="0">
                <a:solidFill>
                  <a:srgbClr val="000000"/>
                </a:solidFill>
                <a:effectLst/>
                <a:latin typeface="JetBrains Mono"/>
              </a:rPr>
              <a:t> </a:t>
            </a:r>
            <a:r>
              <a:rPr lang="en" altLang="zh-CN" sz="1800" dirty="0">
                <a:solidFill>
                  <a:srgbClr val="080808"/>
                </a:solidFill>
                <a:effectLst/>
                <a:latin typeface="JetBrains Mono"/>
              </a:rPr>
              <a:t>/ </a:t>
            </a:r>
            <a:r>
              <a:rPr lang="en" altLang="zh-CN" sz="1800" i="1" dirty="0" err="1">
                <a:solidFill>
                  <a:srgbClr val="871094"/>
                </a:solidFill>
                <a:effectLst/>
                <a:latin typeface="JetBrains Mono"/>
              </a:rPr>
              <a:t>scalaVersion</a:t>
            </a:r>
            <a:r>
              <a:rPr lang="en" altLang="zh-CN" sz="1800" i="1" dirty="0">
                <a:solidFill>
                  <a:srgbClr val="871094"/>
                </a:solidFill>
                <a:effectLst/>
                <a:latin typeface="JetBrains Mono"/>
              </a:rPr>
              <a:t> </a:t>
            </a:r>
            <a:r>
              <a:rPr lang="en" altLang="zh-CN" sz="1800" dirty="0">
                <a:solidFill>
                  <a:srgbClr val="080808"/>
                </a:solidFill>
                <a:effectLst/>
                <a:latin typeface="JetBrains Mono"/>
              </a:rPr>
              <a:t>:= </a:t>
            </a:r>
            <a:r>
              <a:rPr lang="en" altLang="zh-CN" sz="1800" dirty="0">
                <a:solidFill>
                  <a:srgbClr val="067D17"/>
                </a:solidFill>
                <a:effectLst/>
                <a:latin typeface="JetBrains Mono"/>
              </a:rPr>
              <a:t>"2.13.12"</a:t>
            </a:r>
            <a:br>
              <a:rPr lang="en" altLang="zh-CN" sz="1800" dirty="0">
                <a:solidFill>
                  <a:srgbClr val="067D17"/>
                </a:solidFill>
                <a:effectLst/>
                <a:latin typeface="JetBrains Mono"/>
              </a:rPr>
            </a:br>
            <a:br>
              <a:rPr lang="en" altLang="zh-CN" sz="1800" dirty="0">
                <a:solidFill>
                  <a:srgbClr val="067D17"/>
                </a:solidFill>
                <a:effectLst/>
                <a:latin typeface="JetBrains Mono"/>
              </a:rPr>
            </a:br>
            <a:r>
              <a:rPr lang="en" altLang="zh-CN" sz="1800" dirty="0">
                <a:solidFill>
                  <a:srgbClr val="0033B3"/>
                </a:solidFill>
                <a:effectLst/>
                <a:latin typeface="JetBrains Mono"/>
              </a:rPr>
              <a:t>lazy </a:t>
            </a:r>
            <a:r>
              <a:rPr lang="en" altLang="zh-CN" sz="1800" dirty="0" err="1">
                <a:solidFill>
                  <a:srgbClr val="0033B3"/>
                </a:solidFill>
                <a:effectLst/>
                <a:latin typeface="JetBrains Mono"/>
              </a:rPr>
              <a:t>val</a:t>
            </a:r>
            <a:r>
              <a:rPr lang="en" altLang="zh-CN" sz="1800" dirty="0">
                <a:solidFill>
                  <a:srgbClr val="0033B3"/>
                </a:solidFill>
                <a:effectLst/>
                <a:latin typeface="JetBrains Mono"/>
              </a:rPr>
              <a:t> </a:t>
            </a:r>
            <a:r>
              <a:rPr lang="en" altLang="zh-CN" sz="1800" dirty="0">
                <a:solidFill>
                  <a:srgbClr val="000000"/>
                </a:solidFill>
                <a:effectLst/>
                <a:latin typeface="JetBrains Mono"/>
              </a:rPr>
              <a:t>root </a:t>
            </a:r>
            <a:r>
              <a:rPr lang="en" altLang="zh-CN" sz="1800" dirty="0">
                <a:solidFill>
                  <a:srgbClr val="080808"/>
                </a:solidFill>
                <a:effectLst/>
                <a:latin typeface="JetBrains Mono"/>
              </a:rPr>
              <a:t>= (project in </a:t>
            </a:r>
            <a:r>
              <a:rPr lang="en" altLang="zh-CN" sz="1800" i="1" dirty="0">
                <a:solidFill>
                  <a:srgbClr val="080808"/>
                </a:solidFill>
                <a:effectLst/>
                <a:latin typeface="JetBrains Mono"/>
              </a:rPr>
              <a:t>file</a:t>
            </a:r>
            <a:r>
              <a:rPr lang="en" altLang="zh-CN" sz="1800" dirty="0">
                <a:solidFill>
                  <a:srgbClr val="080808"/>
                </a:solidFill>
                <a:effectLst/>
                <a:latin typeface="JetBrains Mono"/>
              </a:rPr>
              <a:t>(</a:t>
            </a:r>
            <a:r>
              <a:rPr lang="en" altLang="zh-CN" sz="1800" dirty="0">
                <a:solidFill>
                  <a:srgbClr val="067D17"/>
                </a:solidFill>
                <a:effectLst/>
                <a:latin typeface="JetBrains Mono"/>
              </a:rPr>
              <a:t>"."</a:t>
            </a:r>
            <a:r>
              <a:rPr lang="en" altLang="zh-CN" sz="1800" dirty="0">
                <a:solidFill>
                  <a:srgbClr val="080808"/>
                </a:solidFill>
                <a:effectLst/>
                <a:latin typeface="JetBrains Mono"/>
              </a:rPr>
              <a:t>))</a:t>
            </a:r>
            <a:br>
              <a:rPr lang="en" altLang="zh-CN" sz="1800" dirty="0">
                <a:solidFill>
                  <a:srgbClr val="080808"/>
                </a:solidFill>
                <a:effectLst/>
                <a:latin typeface="JetBrains Mono"/>
              </a:rPr>
            </a:br>
            <a:r>
              <a:rPr lang="en" altLang="zh-CN" sz="1800" dirty="0">
                <a:solidFill>
                  <a:srgbClr val="080808"/>
                </a:solidFill>
                <a:effectLst/>
                <a:latin typeface="JetBrains Mono"/>
              </a:rPr>
              <a:t>  .settings(</a:t>
            </a:r>
            <a:br>
              <a:rPr lang="en" altLang="zh-CN" sz="1800" dirty="0">
                <a:solidFill>
                  <a:srgbClr val="080808"/>
                </a:solidFill>
                <a:effectLst/>
                <a:latin typeface="JetBrains Mono"/>
              </a:rPr>
            </a:br>
            <a:r>
              <a:rPr lang="en" altLang="zh-CN" sz="1800" dirty="0">
                <a:solidFill>
                  <a:srgbClr val="080808"/>
                </a:solidFill>
                <a:effectLst/>
                <a:latin typeface="JetBrains Mono"/>
              </a:rPr>
              <a:t>    </a:t>
            </a:r>
            <a:r>
              <a:rPr lang="en" altLang="zh-CN" sz="1800" i="1" dirty="0">
                <a:solidFill>
                  <a:srgbClr val="871094"/>
                </a:solidFill>
                <a:effectLst/>
                <a:latin typeface="JetBrains Mono"/>
              </a:rPr>
              <a:t>name </a:t>
            </a:r>
            <a:r>
              <a:rPr lang="en" altLang="zh-CN" sz="1800" dirty="0">
                <a:solidFill>
                  <a:srgbClr val="080808"/>
                </a:solidFill>
                <a:effectLst/>
                <a:latin typeface="JetBrains Mono"/>
              </a:rPr>
              <a:t>:= </a:t>
            </a:r>
            <a:r>
              <a:rPr lang="en" altLang="zh-CN" sz="1800" dirty="0">
                <a:solidFill>
                  <a:srgbClr val="067D17"/>
                </a:solidFill>
                <a:effectLst/>
                <a:latin typeface="JetBrains Mono"/>
              </a:rPr>
              <a:t>"se3353_25_spark_scala"</a:t>
            </a:r>
            <a:br>
              <a:rPr lang="en" altLang="zh-CN" sz="1800" dirty="0">
                <a:solidFill>
                  <a:srgbClr val="067D17"/>
                </a:solidFill>
                <a:effectLst/>
                <a:latin typeface="JetBrains Mono"/>
              </a:rPr>
            </a:br>
            <a:r>
              <a:rPr lang="en" altLang="zh-CN" sz="1800" dirty="0">
                <a:solidFill>
                  <a:srgbClr val="067D17"/>
                </a:solidFill>
                <a:effectLst/>
                <a:latin typeface="JetBrains Mono"/>
              </a:rPr>
              <a:t>  </a:t>
            </a:r>
            <a:r>
              <a:rPr lang="en" altLang="zh-CN" sz="1800" dirty="0">
                <a:solidFill>
                  <a:srgbClr val="080808"/>
                </a:solidFill>
                <a:effectLst/>
                <a:latin typeface="JetBrains Mono"/>
              </a:rPr>
              <a:t>)</a:t>
            </a:r>
            <a:br>
              <a:rPr lang="en" altLang="zh-CN" sz="1800" dirty="0">
                <a:solidFill>
                  <a:srgbClr val="080808"/>
                </a:solidFill>
                <a:effectLst/>
                <a:latin typeface="JetBrains Mono"/>
              </a:rPr>
            </a:br>
            <a:br>
              <a:rPr lang="en" altLang="zh-CN" sz="1800" dirty="0">
                <a:solidFill>
                  <a:srgbClr val="080808"/>
                </a:solidFill>
                <a:effectLst/>
                <a:latin typeface="JetBrains Mono"/>
              </a:rPr>
            </a:br>
            <a:r>
              <a:rPr lang="en" altLang="zh-CN" sz="1800" dirty="0" err="1">
                <a:solidFill>
                  <a:srgbClr val="000000"/>
                </a:solidFill>
                <a:effectLst/>
                <a:latin typeface="JetBrains Mono"/>
              </a:rPr>
              <a:t>ThisBuild</a:t>
            </a:r>
            <a:r>
              <a:rPr lang="en" altLang="zh-CN" sz="1800" dirty="0">
                <a:solidFill>
                  <a:srgbClr val="000000"/>
                </a:solidFill>
                <a:effectLst/>
                <a:latin typeface="JetBrains Mono"/>
              </a:rPr>
              <a:t> </a:t>
            </a:r>
            <a:r>
              <a:rPr lang="en" altLang="zh-CN" sz="1800" dirty="0">
                <a:solidFill>
                  <a:srgbClr val="080808"/>
                </a:solidFill>
                <a:effectLst/>
                <a:latin typeface="JetBrains Mono"/>
              </a:rPr>
              <a:t>/ </a:t>
            </a:r>
            <a:r>
              <a:rPr lang="en" altLang="zh-CN" sz="1800" i="1" dirty="0" err="1">
                <a:solidFill>
                  <a:srgbClr val="871094"/>
                </a:solidFill>
                <a:effectLst/>
                <a:latin typeface="JetBrains Mono"/>
              </a:rPr>
              <a:t>libraryDependencies</a:t>
            </a:r>
            <a:r>
              <a:rPr lang="en" altLang="zh-CN" sz="1800" i="1" dirty="0">
                <a:solidFill>
                  <a:srgbClr val="871094"/>
                </a:solidFill>
                <a:effectLst/>
                <a:latin typeface="JetBrains Mono"/>
              </a:rPr>
              <a:t> </a:t>
            </a:r>
            <a:r>
              <a:rPr lang="en" altLang="zh-CN" sz="1800" dirty="0">
                <a:solidFill>
                  <a:srgbClr val="080808"/>
                </a:solidFill>
                <a:effectLst/>
                <a:latin typeface="JetBrains Mono"/>
              </a:rPr>
              <a:t>+= </a:t>
            </a:r>
            <a:r>
              <a:rPr lang="en" altLang="zh-CN" sz="1800" dirty="0">
                <a:solidFill>
                  <a:srgbClr val="067D17"/>
                </a:solidFill>
                <a:effectLst/>
                <a:latin typeface="JetBrains Mono"/>
              </a:rPr>
              <a:t>"</a:t>
            </a:r>
            <a:r>
              <a:rPr lang="en" altLang="zh-CN" sz="1800" dirty="0" err="1">
                <a:solidFill>
                  <a:srgbClr val="067D17"/>
                </a:solidFill>
                <a:effectLst/>
                <a:latin typeface="JetBrains Mono"/>
              </a:rPr>
              <a:t>org.apache.spark</a:t>
            </a:r>
            <a:r>
              <a:rPr lang="en" altLang="zh-CN" sz="1800" dirty="0">
                <a:solidFill>
                  <a:srgbClr val="067D17"/>
                </a:solidFill>
                <a:effectLst/>
                <a:latin typeface="JetBrains Mono"/>
              </a:rPr>
              <a:t>" </a:t>
            </a:r>
            <a:r>
              <a:rPr lang="en" altLang="zh-CN" sz="1800" dirty="0">
                <a:solidFill>
                  <a:srgbClr val="080808"/>
                </a:solidFill>
                <a:effectLst/>
                <a:latin typeface="JetBrains Mono"/>
              </a:rPr>
              <a:t>%% </a:t>
            </a:r>
            <a:r>
              <a:rPr lang="en" altLang="zh-CN" sz="1800" dirty="0">
                <a:solidFill>
                  <a:srgbClr val="067D17"/>
                </a:solidFill>
                <a:effectLst/>
                <a:latin typeface="JetBrains Mono"/>
              </a:rPr>
              <a:t>"spark-</a:t>
            </a:r>
            <a:r>
              <a:rPr lang="en" altLang="zh-CN" sz="1800" dirty="0" err="1">
                <a:solidFill>
                  <a:srgbClr val="067D17"/>
                </a:solidFill>
                <a:effectLst/>
                <a:latin typeface="JetBrains Mono"/>
              </a:rPr>
              <a:t>sql</a:t>
            </a:r>
            <a:r>
              <a:rPr lang="en" altLang="zh-CN" sz="1800" dirty="0">
                <a:solidFill>
                  <a:srgbClr val="067D17"/>
                </a:solidFill>
                <a:effectLst/>
                <a:latin typeface="JetBrains Mono"/>
              </a:rPr>
              <a:t>" </a:t>
            </a:r>
            <a:r>
              <a:rPr lang="en" altLang="zh-CN" sz="1800" dirty="0">
                <a:solidFill>
                  <a:srgbClr val="080808"/>
                </a:solidFill>
                <a:effectLst/>
                <a:latin typeface="JetBrains Mono"/>
              </a:rPr>
              <a:t>% </a:t>
            </a:r>
            <a:r>
              <a:rPr lang="en" altLang="zh-CN" sz="1800" dirty="0">
                <a:solidFill>
                  <a:srgbClr val="067D17"/>
                </a:solidFill>
                <a:effectLst/>
                <a:latin typeface="JetBrains Mono"/>
              </a:rPr>
              <a:t>"3.5.0"</a:t>
            </a:r>
            <a:br>
              <a:rPr lang="en-US" altLang="zh-CN" dirty="0">
                <a:solidFill>
                  <a:srgbClr val="6A8759"/>
                </a:solidFill>
              </a:rPr>
            </a:br>
            <a:endParaRPr lang="zh-CN" altLang="en-US" dirty="0"/>
          </a:p>
          <a:p>
            <a:pPr marL="300038" lvl="1" indent="0">
              <a:buNone/>
            </a:pPr>
            <a:br>
              <a:rPr lang="en-US" altLang="zh-CN" dirty="0"/>
            </a:br>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93F7D7EB-9732-E240-865E-CA38FEE185DD}"/>
              </a:ext>
            </a:extLst>
          </p:cNvPr>
          <p:cNvSpPr>
            <a:spLocks noGrp="1"/>
          </p:cNvSpPr>
          <p:nvPr>
            <p:ph type="sldNum" sz="quarter" idx="12"/>
          </p:nvPr>
        </p:nvSpPr>
        <p:spPr/>
        <p:txBody>
          <a:bodyPr/>
          <a:lstStyle/>
          <a:p>
            <a:fld id="{CB818ED7-1FAF-4BEC-A906-EB6564C334EB}" type="slidenum">
              <a:rPr lang="zh-CN" altLang="en-US" smtClean="0"/>
              <a:pPr/>
              <a:t>29</a:t>
            </a:fld>
            <a:endParaRPr lang="zh-CN" altLang="en-US" dirty="0"/>
          </a:p>
        </p:txBody>
      </p:sp>
      <p:sp>
        <p:nvSpPr>
          <p:cNvPr id="5" name="矩形 4">
            <a:extLst>
              <a:ext uri="{FF2B5EF4-FFF2-40B4-BE49-F238E27FC236}">
                <a16:creationId xmlns:a16="http://schemas.microsoft.com/office/drawing/2014/main" id="{F39B078A-6DFB-7D41-AF96-5C2CA5384B15}"/>
              </a:ext>
            </a:extLst>
          </p:cNvPr>
          <p:cNvSpPr/>
          <p:nvPr/>
        </p:nvSpPr>
        <p:spPr>
          <a:xfrm>
            <a:off x="2286000" y="586591"/>
            <a:ext cx="4572000" cy="369332"/>
          </a:xfrm>
          <a:prstGeom prst="rect">
            <a:avLst/>
          </a:prstGeom>
        </p:spPr>
        <p:txBody>
          <a:bodyPr>
            <a:spAutoFit/>
          </a:bodyPr>
          <a:lstStyle/>
          <a:p>
            <a:endParaRPr lang="zh-CN" altLang="en-US" dirty="0"/>
          </a:p>
        </p:txBody>
      </p:sp>
    </p:spTree>
    <p:extLst>
      <p:ext uri="{BB962C8B-B14F-4D97-AF65-F5344CB8AC3E}">
        <p14:creationId xmlns:p14="http://schemas.microsoft.com/office/powerpoint/2010/main" val="953265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8FE1A-FFEA-480D-81C8-C1B60D6FD730}"/>
              </a:ext>
            </a:extLst>
          </p:cNvPr>
          <p:cNvSpPr>
            <a:spLocks noGrp="1"/>
          </p:cNvSpPr>
          <p:nvPr>
            <p:ph type="title"/>
          </p:nvPr>
        </p:nvSpPr>
        <p:spPr/>
        <p:txBody>
          <a:bodyPr/>
          <a:lstStyle/>
          <a:p>
            <a:r>
              <a:rPr lang="en-US" altLang="zh-CN" dirty="0"/>
              <a:t>Spark</a:t>
            </a:r>
            <a:endParaRPr lang="zh-CN" altLang="en-US" dirty="0"/>
          </a:p>
        </p:txBody>
      </p:sp>
      <p:sp>
        <p:nvSpPr>
          <p:cNvPr id="3" name="内容占位符 2">
            <a:extLst>
              <a:ext uri="{FF2B5EF4-FFF2-40B4-BE49-F238E27FC236}">
                <a16:creationId xmlns:a16="http://schemas.microsoft.com/office/drawing/2014/main" id="{10AFF6F5-AC9D-4F39-8897-017F936D568A}"/>
              </a:ext>
            </a:extLst>
          </p:cNvPr>
          <p:cNvSpPr>
            <a:spLocks noGrp="1"/>
          </p:cNvSpPr>
          <p:nvPr>
            <p:ph idx="1"/>
          </p:nvPr>
        </p:nvSpPr>
        <p:spPr/>
        <p:txBody>
          <a:bodyPr>
            <a:normAutofit/>
          </a:bodyPr>
          <a:lstStyle/>
          <a:p>
            <a:r>
              <a:rPr lang="en-US" altLang="zh-CN" b="1" dirty="0"/>
              <a:t>Apache Spark  </a:t>
            </a:r>
            <a:r>
              <a:rPr lang="en-US" altLang="zh-CN" dirty="0">
                <a:hlinkClick r:id="rId3"/>
              </a:rPr>
              <a:t>http://spark.apache.org/</a:t>
            </a:r>
            <a:endParaRPr lang="en-US" altLang="zh-CN" b="1" dirty="0"/>
          </a:p>
          <a:p>
            <a:pPr lvl="1"/>
            <a:r>
              <a:rPr lang="en-US" altLang="zh-CN" dirty="0"/>
              <a:t>Unified engine for large-scale data analytics</a:t>
            </a:r>
          </a:p>
          <a:p>
            <a:r>
              <a:rPr lang="en-US" altLang="zh-CN" b="1" dirty="0"/>
              <a:t>What is Apache Spark™?</a:t>
            </a:r>
          </a:p>
          <a:p>
            <a:pPr lvl="1"/>
            <a:r>
              <a:rPr lang="en-US" altLang="zh-CN" dirty="0"/>
              <a:t>Apache Spark™ is a multi-language engine for executing data engineering, data science, and machine learning on single-node machines or clusters. </a:t>
            </a:r>
          </a:p>
          <a:p>
            <a:endParaRPr lang="en-US" altLang="zh-CN" dirty="0"/>
          </a:p>
          <a:p>
            <a:r>
              <a:rPr lang="en-US" altLang="zh-CN" b="1" dirty="0"/>
              <a:t>Simple. Fast. Scalable. Unified.</a:t>
            </a:r>
          </a:p>
          <a:p>
            <a:r>
              <a:rPr lang="en-US" altLang="zh-CN" b="1" dirty="0"/>
              <a:t>The most widely-used engine for scalable computing </a:t>
            </a:r>
          </a:p>
          <a:p>
            <a:pPr lvl="1"/>
            <a:r>
              <a:rPr lang="en-US" altLang="zh-CN" dirty="0"/>
              <a:t>Thousands of companies, including 80% of the Fortune 500, use Apache Spark™.</a:t>
            </a:r>
            <a:br>
              <a:rPr lang="en-US" altLang="zh-CN" dirty="0"/>
            </a:br>
            <a:r>
              <a:rPr lang="en-US" altLang="zh-CN" dirty="0"/>
              <a:t>Over 2,000 contributors to the open source project from industry and academia.</a:t>
            </a:r>
          </a:p>
          <a:p>
            <a:endParaRPr lang="en-US" altLang="zh-CN" b="1" dirty="0"/>
          </a:p>
          <a:p>
            <a:endParaRPr lang="en-US" altLang="zh-CN" dirty="0"/>
          </a:p>
        </p:txBody>
      </p:sp>
      <p:sp>
        <p:nvSpPr>
          <p:cNvPr id="4" name="灯片编号占位符 3">
            <a:extLst>
              <a:ext uri="{FF2B5EF4-FFF2-40B4-BE49-F238E27FC236}">
                <a16:creationId xmlns:a16="http://schemas.microsoft.com/office/drawing/2014/main" id="{80EA9B3C-7AAE-4EE9-A60B-A89B5FFFC956}"/>
              </a:ext>
            </a:extLst>
          </p:cNvPr>
          <p:cNvSpPr>
            <a:spLocks noGrp="1"/>
          </p:cNvSpPr>
          <p:nvPr>
            <p:ph type="sldNum" sz="quarter" idx="12"/>
          </p:nvPr>
        </p:nvSpPr>
        <p:spPr/>
        <p:txBody>
          <a:bodyPr/>
          <a:lstStyle/>
          <a:p>
            <a:fld id="{CB818ED7-1FAF-4BEC-A906-EB6564C334EB}" type="slidenum">
              <a:rPr lang="zh-CN" altLang="en-US" smtClean="0"/>
              <a:pPr/>
              <a:t>3</a:t>
            </a:fld>
            <a:endParaRPr lang="zh-CN" altLang="en-US" dirty="0"/>
          </a:p>
        </p:txBody>
      </p:sp>
      <p:pic>
        <p:nvPicPr>
          <p:cNvPr id="1026" name="Picture 2" descr="http://spark.apache.org/images/spark-logo-trademark.png">
            <a:extLst>
              <a:ext uri="{FF2B5EF4-FFF2-40B4-BE49-F238E27FC236}">
                <a16:creationId xmlns:a16="http://schemas.microsoft.com/office/drawing/2014/main" id="{2601DD87-3945-4E42-9588-ED35EC0DE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553" y="3651870"/>
            <a:ext cx="1929095" cy="102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773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A01DF4-3B7C-C24B-8228-8A1BC1F88587}"/>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72EDF2E0-7D81-5B47-A0A0-78C1BFE3258F}"/>
              </a:ext>
            </a:extLst>
          </p:cNvPr>
          <p:cNvSpPr>
            <a:spLocks noGrp="1"/>
          </p:cNvSpPr>
          <p:nvPr>
            <p:ph idx="1"/>
          </p:nvPr>
        </p:nvSpPr>
        <p:spPr/>
        <p:txBody>
          <a:bodyPr>
            <a:normAutofit fontScale="92500" lnSpcReduction="10000"/>
          </a:bodyPr>
          <a:lstStyle/>
          <a:p>
            <a:r>
              <a:rPr lang="en-US" altLang="zh-CN" dirty="0"/>
              <a:t>For </a:t>
            </a:r>
            <a:r>
              <a:rPr lang="en-US" altLang="zh-CN" dirty="0" err="1"/>
              <a:t>sbt</a:t>
            </a:r>
            <a:r>
              <a:rPr lang="en-US" altLang="zh-CN" dirty="0"/>
              <a:t> to work correctly, we’ll need to</a:t>
            </a:r>
          </a:p>
          <a:p>
            <a:pPr lvl="1"/>
            <a:r>
              <a:rPr lang="en-US" altLang="zh-CN" dirty="0"/>
              <a:t>layout </a:t>
            </a:r>
            <a:r>
              <a:rPr lang="en-US" altLang="zh-CN" dirty="0" err="1">
                <a:solidFill>
                  <a:srgbClr val="FF0000"/>
                </a:solidFill>
              </a:rPr>
              <a:t>SimpleApp.scala</a:t>
            </a:r>
            <a:r>
              <a:rPr lang="en-US" altLang="zh-CN" dirty="0">
                <a:solidFill>
                  <a:srgbClr val="FF0000"/>
                </a:solidFill>
              </a:rPr>
              <a:t> </a:t>
            </a:r>
            <a:r>
              <a:rPr lang="en-US" altLang="zh-CN" dirty="0"/>
              <a:t>and </a:t>
            </a:r>
            <a:r>
              <a:rPr lang="en-US" altLang="zh-CN" dirty="0" err="1">
                <a:solidFill>
                  <a:srgbClr val="FF0000"/>
                </a:solidFill>
              </a:rPr>
              <a:t>build.sbt</a:t>
            </a:r>
            <a:r>
              <a:rPr lang="en-US" altLang="zh-CN" dirty="0">
                <a:solidFill>
                  <a:srgbClr val="FF0000"/>
                </a:solidFill>
              </a:rPr>
              <a:t> </a:t>
            </a:r>
            <a:r>
              <a:rPr lang="en-US" altLang="zh-CN" dirty="0"/>
              <a:t>according to the typical directory structure. Once that is in place, we can create a JAR package containing the application’s code, then use the </a:t>
            </a:r>
            <a:r>
              <a:rPr lang="en-US" altLang="zh-CN" dirty="0">
                <a:solidFill>
                  <a:srgbClr val="FF0000"/>
                </a:solidFill>
              </a:rPr>
              <a:t>spark-submit </a:t>
            </a:r>
            <a:r>
              <a:rPr lang="en-US" altLang="zh-CN" dirty="0"/>
              <a:t>script to run our program.</a:t>
            </a:r>
          </a:p>
          <a:p>
            <a:pPr marL="300038" lvl="1" indent="0">
              <a:buNone/>
            </a:pPr>
            <a:r>
              <a:rPr lang="en-US" altLang="zh-CN" i="1" dirty="0">
                <a:solidFill>
                  <a:srgbClr val="60A0B0"/>
                </a:solidFill>
              </a:rPr>
              <a:t># Your directory layout should look like this</a:t>
            </a:r>
            <a:r>
              <a:rPr lang="en-US" altLang="zh-CN" dirty="0"/>
              <a:t> </a:t>
            </a:r>
          </a:p>
          <a:p>
            <a:pPr marL="300038" lvl="1" indent="0">
              <a:buNone/>
            </a:pPr>
            <a:r>
              <a:rPr lang="en-US" altLang="zh-CN" dirty="0">
                <a:solidFill>
                  <a:srgbClr val="BB60D5"/>
                </a:solidFill>
              </a:rPr>
              <a:t>$ </a:t>
            </a:r>
            <a:r>
              <a:rPr lang="en-US" altLang="zh-CN" dirty="0"/>
              <a:t>find </a:t>
            </a:r>
            <a:r>
              <a:rPr lang="en-US" altLang="zh-CN" dirty="0">
                <a:solidFill>
                  <a:srgbClr val="007020"/>
                </a:solidFill>
              </a:rPr>
              <a:t>.</a:t>
            </a:r>
            <a:r>
              <a:rPr lang="en-US" altLang="zh-CN" dirty="0"/>
              <a:t> </a:t>
            </a:r>
          </a:p>
          <a:p>
            <a:pPr marL="300038" lvl="1" indent="0">
              <a:buNone/>
            </a:pPr>
            <a:r>
              <a:rPr lang="en-US" altLang="zh-CN" dirty="0">
                <a:solidFill>
                  <a:srgbClr val="007020"/>
                </a:solidFill>
              </a:rPr>
              <a:t>.</a:t>
            </a:r>
            <a:r>
              <a:rPr lang="en-US" altLang="zh-CN" dirty="0"/>
              <a:t> </a:t>
            </a:r>
          </a:p>
          <a:p>
            <a:pPr marL="300038" lvl="1" indent="0">
              <a:buNone/>
            </a:pPr>
            <a:r>
              <a:rPr lang="en-US" altLang="zh-CN" dirty="0"/>
              <a:t>./</a:t>
            </a:r>
            <a:r>
              <a:rPr lang="en-US" altLang="zh-CN" dirty="0" err="1"/>
              <a:t>build.sbt</a:t>
            </a:r>
            <a:r>
              <a:rPr lang="en-US" altLang="zh-CN" dirty="0"/>
              <a:t> </a:t>
            </a:r>
          </a:p>
          <a:p>
            <a:pPr marL="300038" lvl="1" indent="0">
              <a:buNone/>
            </a:pPr>
            <a:r>
              <a:rPr lang="en-US" altLang="zh-CN" dirty="0"/>
              <a:t>./</a:t>
            </a:r>
            <a:r>
              <a:rPr lang="en-US" altLang="zh-CN" dirty="0" err="1"/>
              <a:t>src</a:t>
            </a:r>
            <a:r>
              <a:rPr lang="en-US" altLang="zh-CN" dirty="0"/>
              <a:t> </a:t>
            </a:r>
          </a:p>
          <a:p>
            <a:pPr marL="300038" lvl="1" indent="0">
              <a:buNone/>
            </a:pPr>
            <a:r>
              <a:rPr lang="en-US" altLang="zh-CN" dirty="0"/>
              <a:t>./</a:t>
            </a:r>
            <a:r>
              <a:rPr lang="en-US" altLang="zh-CN" dirty="0" err="1"/>
              <a:t>src</a:t>
            </a:r>
            <a:r>
              <a:rPr lang="en-US" altLang="zh-CN" dirty="0"/>
              <a:t>/main </a:t>
            </a:r>
          </a:p>
          <a:p>
            <a:pPr marL="300038" lvl="1" indent="0">
              <a:buNone/>
            </a:pPr>
            <a:r>
              <a:rPr lang="en-US" altLang="zh-CN" dirty="0"/>
              <a:t>./</a:t>
            </a:r>
            <a:r>
              <a:rPr lang="en-US" altLang="zh-CN" dirty="0" err="1"/>
              <a:t>src</a:t>
            </a:r>
            <a:r>
              <a:rPr lang="en-US" altLang="zh-CN" dirty="0"/>
              <a:t>/main/</a:t>
            </a:r>
            <a:r>
              <a:rPr lang="en-US" altLang="zh-CN" dirty="0" err="1"/>
              <a:t>scala</a:t>
            </a:r>
            <a:r>
              <a:rPr lang="en-US" altLang="zh-CN" dirty="0"/>
              <a:t> </a:t>
            </a:r>
          </a:p>
          <a:p>
            <a:pPr marL="300038" lvl="1" indent="0">
              <a:buNone/>
            </a:pPr>
            <a:r>
              <a:rPr lang="en-US" altLang="zh-CN" dirty="0"/>
              <a:t>./</a:t>
            </a:r>
            <a:r>
              <a:rPr lang="en-US" altLang="zh-CN" dirty="0" err="1"/>
              <a:t>src</a:t>
            </a:r>
            <a:r>
              <a:rPr lang="en-US" altLang="zh-CN" dirty="0"/>
              <a:t>/main/</a:t>
            </a:r>
            <a:r>
              <a:rPr lang="en-US" altLang="zh-CN" dirty="0" err="1"/>
              <a:t>scala</a:t>
            </a:r>
            <a:r>
              <a:rPr lang="en-US" altLang="zh-CN" dirty="0"/>
              <a:t>/</a:t>
            </a:r>
            <a:r>
              <a:rPr lang="en-US" altLang="zh-CN" dirty="0" err="1"/>
              <a:t>SimpleApp.scala</a:t>
            </a:r>
            <a:r>
              <a:rPr lang="en-US" altLang="zh-CN" dirty="0"/>
              <a:t> </a:t>
            </a:r>
          </a:p>
          <a:p>
            <a:pPr marL="300038" lvl="1" indent="0">
              <a:buNone/>
            </a:pPr>
            <a:r>
              <a:rPr lang="en-US" altLang="zh-CN" i="1" dirty="0">
                <a:solidFill>
                  <a:srgbClr val="60A0B0"/>
                </a:solidFill>
              </a:rPr>
              <a:t># Package a jar containing your application</a:t>
            </a:r>
            <a:r>
              <a:rPr lang="en-US" altLang="zh-CN" dirty="0"/>
              <a:t> </a:t>
            </a:r>
          </a:p>
          <a:p>
            <a:pPr marL="300038" lvl="1" indent="0">
              <a:buNone/>
            </a:pPr>
            <a:r>
              <a:rPr lang="en-US" altLang="zh-CN" dirty="0">
                <a:solidFill>
                  <a:srgbClr val="BB60D5"/>
                </a:solidFill>
              </a:rPr>
              <a:t>$ </a:t>
            </a:r>
            <a:r>
              <a:rPr lang="en-US" altLang="zh-CN" dirty="0" err="1"/>
              <a:t>sbt</a:t>
            </a:r>
            <a:r>
              <a:rPr lang="en-US" altLang="zh-CN" dirty="0"/>
              <a:t> package</a:t>
            </a:r>
          </a:p>
          <a:p>
            <a:pPr marL="300038" lvl="1" indent="0">
              <a:buNone/>
            </a:pPr>
            <a:r>
              <a:rPr lang="en-US" altLang="zh-CN" dirty="0"/>
              <a:t>... </a:t>
            </a:r>
          </a:p>
          <a:p>
            <a:pPr marL="300038" lvl="1" indent="0">
              <a:buNone/>
            </a:pPr>
            <a:r>
              <a:rPr lang="en-US" altLang="zh-CN" dirty="0">
                <a:solidFill>
                  <a:srgbClr val="666666"/>
                </a:solidFill>
              </a:rPr>
              <a:t>[</a:t>
            </a:r>
            <a:r>
              <a:rPr lang="en-US" altLang="zh-CN" dirty="0"/>
              <a:t>info] Packaging </a:t>
            </a:r>
            <a:r>
              <a:rPr lang="en-US" altLang="zh-CN" dirty="0">
                <a:solidFill>
                  <a:srgbClr val="666666"/>
                </a:solidFill>
              </a:rPr>
              <a:t>{</a:t>
            </a:r>
            <a:r>
              <a:rPr lang="en-US" altLang="zh-CN" dirty="0"/>
              <a:t>..</a:t>
            </a:r>
            <a:r>
              <a:rPr lang="en-US" altLang="zh-CN" dirty="0">
                <a:solidFill>
                  <a:srgbClr val="666666"/>
                </a:solidFill>
              </a:rPr>
              <a:t>}</a:t>
            </a:r>
            <a:r>
              <a:rPr lang="en-US" altLang="zh-CN" dirty="0"/>
              <a:t>/</a:t>
            </a:r>
            <a:r>
              <a:rPr lang="en-US" altLang="zh-CN" dirty="0">
                <a:solidFill>
                  <a:srgbClr val="666666"/>
                </a:solidFill>
              </a:rPr>
              <a:t>{</a:t>
            </a:r>
            <a:r>
              <a:rPr lang="en-US" altLang="zh-CN" dirty="0"/>
              <a:t>..</a:t>
            </a:r>
            <a:r>
              <a:rPr lang="en-US" altLang="zh-CN" dirty="0">
                <a:solidFill>
                  <a:srgbClr val="666666"/>
                </a:solidFill>
              </a:rPr>
              <a:t>}</a:t>
            </a:r>
            <a:r>
              <a:rPr lang="en-US" altLang="zh-CN" dirty="0"/>
              <a:t>/target/scala-2.12/simple-project_2.12-1.0.jar </a:t>
            </a:r>
          </a:p>
          <a:p>
            <a:pPr marL="300038" lvl="1" indent="0">
              <a:buNone/>
            </a:pPr>
            <a:endParaRPr kumimoji="1" lang="zh-CN" altLang="en-US" dirty="0"/>
          </a:p>
        </p:txBody>
      </p:sp>
      <p:sp>
        <p:nvSpPr>
          <p:cNvPr id="4" name="灯片编号占位符 3">
            <a:extLst>
              <a:ext uri="{FF2B5EF4-FFF2-40B4-BE49-F238E27FC236}">
                <a16:creationId xmlns:a16="http://schemas.microsoft.com/office/drawing/2014/main" id="{93F7D7EB-9732-E240-865E-CA38FEE185DD}"/>
              </a:ext>
            </a:extLst>
          </p:cNvPr>
          <p:cNvSpPr>
            <a:spLocks noGrp="1"/>
          </p:cNvSpPr>
          <p:nvPr>
            <p:ph type="sldNum" sz="quarter" idx="12"/>
          </p:nvPr>
        </p:nvSpPr>
        <p:spPr/>
        <p:txBody>
          <a:bodyPr/>
          <a:lstStyle/>
          <a:p>
            <a:fld id="{CB818ED7-1FAF-4BEC-A906-EB6564C334EB}" type="slidenum">
              <a:rPr lang="zh-CN" altLang="en-US" smtClean="0"/>
              <a:pPr/>
              <a:t>30</a:t>
            </a:fld>
            <a:endParaRPr lang="zh-CN" altLang="en-US" dirty="0"/>
          </a:p>
        </p:txBody>
      </p:sp>
      <p:sp>
        <p:nvSpPr>
          <p:cNvPr id="5" name="矩形 4">
            <a:extLst>
              <a:ext uri="{FF2B5EF4-FFF2-40B4-BE49-F238E27FC236}">
                <a16:creationId xmlns:a16="http://schemas.microsoft.com/office/drawing/2014/main" id="{F39B078A-6DFB-7D41-AF96-5C2CA5384B15}"/>
              </a:ext>
            </a:extLst>
          </p:cNvPr>
          <p:cNvSpPr/>
          <p:nvPr/>
        </p:nvSpPr>
        <p:spPr>
          <a:xfrm>
            <a:off x="2286000" y="586591"/>
            <a:ext cx="4572000" cy="369332"/>
          </a:xfrm>
          <a:prstGeom prst="rect">
            <a:avLst/>
          </a:prstGeom>
        </p:spPr>
        <p:txBody>
          <a:bodyPr>
            <a:spAutoFit/>
          </a:bodyPr>
          <a:lstStyle/>
          <a:p>
            <a:endParaRPr lang="zh-CN" altLang="en-US" dirty="0"/>
          </a:p>
        </p:txBody>
      </p:sp>
      <p:sp>
        <p:nvSpPr>
          <p:cNvPr id="6" name="矩形 5">
            <a:extLst>
              <a:ext uri="{FF2B5EF4-FFF2-40B4-BE49-F238E27FC236}">
                <a16:creationId xmlns:a16="http://schemas.microsoft.com/office/drawing/2014/main" id="{2D6A4329-0C97-6B4B-BB36-C8403768408A}"/>
              </a:ext>
            </a:extLst>
          </p:cNvPr>
          <p:cNvSpPr/>
          <p:nvPr/>
        </p:nvSpPr>
        <p:spPr>
          <a:xfrm>
            <a:off x="2286000" y="1279089"/>
            <a:ext cx="4572000" cy="369332"/>
          </a:xfrm>
          <a:prstGeom prst="rect">
            <a:avLst/>
          </a:prstGeom>
        </p:spPr>
        <p:txBody>
          <a:bodyPr>
            <a:spAutoFit/>
          </a:bodyPr>
          <a:lstStyle/>
          <a:p>
            <a:endParaRPr lang="zh-CN" altLang="en-US" dirty="0"/>
          </a:p>
        </p:txBody>
      </p:sp>
      <p:sp>
        <p:nvSpPr>
          <p:cNvPr id="8" name="内容占位符 2">
            <a:extLst>
              <a:ext uri="{FF2B5EF4-FFF2-40B4-BE49-F238E27FC236}">
                <a16:creationId xmlns:a16="http://schemas.microsoft.com/office/drawing/2014/main" id="{5E216F40-14F5-7D43-BF10-88EB4B89D021}"/>
              </a:ext>
            </a:extLst>
          </p:cNvPr>
          <p:cNvSpPr txBox="1">
            <a:spLocks/>
          </p:cNvSpPr>
          <p:nvPr/>
        </p:nvSpPr>
        <p:spPr>
          <a:xfrm>
            <a:off x="4319464" y="1706231"/>
            <a:ext cx="4824536" cy="3021955"/>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00038" lvl="1" indent="0">
              <a:buFont typeface="Arial" pitchFamily="34" charset="0"/>
              <a:buNone/>
            </a:pPr>
            <a:r>
              <a:rPr lang="en-US" altLang="zh-CN" sz="1400" i="1" dirty="0">
                <a:solidFill>
                  <a:srgbClr val="60A0B0"/>
                </a:solidFill>
              </a:rPr>
              <a:t># Use spark-submit to run your application</a:t>
            </a:r>
            <a:r>
              <a:rPr lang="en-US" altLang="zh-CN" sz="1400" dirty="0"/>
              <a:t> </a:t>
            </a:r>
          </a:p>
          <a:p>
            <a:pPr marL="300038" lvl="1" indent="0">
              <a:buFont typeface="Arial" pitchFamily="34" charset="0"/>
              <a:buNone/>
            </a:pPr>
            <a:r>
              <a:rPr lang="en-US" altLang="zh-CN" sz="1400" dirty="0">
                <a:solidFill>
                  <a:srgbClr val="BB60D5"/>
                </a:solidFill>
              </a:rPr>
              <a:t>$ </a:t>
            </a:r>
            <a:r>
              <a:rPr lang="en-US" altLang="zh-CN" sz="1400" dirty="0"/>
              <a:t>YOUR_SPARK_HOME/bin/spark-submit </a:t>
            </a:r>
            <a:r>
              <a:rPr lang="en-US" altLang="zh-CN" sz="1400" b="1" dirty="0">
                <a:solidFill>
                  <a:srgbClr val="4070A0"/>
                </a:solidFill>
              </a:rPr>
              <a:t>\</a:t>
            </a:r>
            <a:r>
              <a:rPr lang="en-US" altLang="zh-CN" sz="1400" dirty="0"/>
              <a:t> </a:t>
            </a:r>
          </a:p>
          <a:p>
            <a:pPr marL="300038" lvl="1" indent="0">
              <a:buFont typeface="Arial" pitchFamily="34" charset="0"/>
              <a:buNone/>
            </a:pPr>
            <a:r>
              <a:rPr lang="zh-CN" altLang="en-US" sz="1400" b="1" dirty="0">
                <a:solidFill>
                  <a:srgbClr val="062873"/>
                </a:solidFill>
              </a:rPr>
              <a:t>    </a:t>
            </a:r>
            <a:r>
              <a:rPr lang="en-US" altLang="zh-CN" sz="1400" b="1" dirty="0">
                <a:solidFill>
                  <a:srgbClr val="062873"/>
                </a:solidFill>
              </a:rPr>
              <a:t>--class</a:t>
            </a:r>
            <a:r>
              <a:rPr lang="en-US" altLang="zh-CN" sz="1400" dirty="0"/>
              <a:t> </a:t>
            </a:r>
            <a:r>
              <a:rPr lang="en-US" altLang="zh-CN" sz="1400" dirty="0">
                <a:solidFill>
                  <a:srgbClr val="4070A0"/>
                </a:solidFill>
              </a:rPr>
              <a:t>"</a:t>
            </a:r>
            <a:r>
              <a:rPr lang="en-US" altLang="zh-CN" sz="1400" dirty="0" err="1">
                <a:solidFill>
                  <a:srgbClr val="4070A0"/>
                </a:solidFill>
              </a:rPr>
              <a:t>SimpleApp</a:t>
            </a:r>
            <a:r>
              <a:rPr lang="en-US" altLang="zh-CN" sz="1400" dirty="0">
                <a:solidFill>
                  <a:srgbClr val="4070A0"/>
                </a:solidFill>
              </a:rPr>
              <a:t>"</a:t>
            </a:r>
            <a:r>
              <a:rPr lang="en-US" altLang="zh-CN" sz="1400" dirty="0"/>
              <a:t> </a:t>
            </a:r>
            <a:r>
              <a:rPr lang="en-US" altLang="zh-CN" sz="1400" b="1" dirty="0">
                <a:solidFill>
                  <a:srgbClr val="4070A0"/>
                </a:solidFill>
              </a:rPr>
              <a:t>\</a:t>
            </a:r>
          </a:p>
          <a:p>
            <a:pPr marL="300038" lvl="1" indent="0">
              <a:buFont typeface="Arial" pitchFamily="34" charset="0"/>
              <a:buNone/>
            </a:pPr>
            <a:r>
              <a:rPr lang="zh-CN" altLang="en-US" sz="1400" dirty="0"/>
              <a:t>   </a:t>
            </a:r>
            <a:r>
              <a:rPr lang="en-US" altLang="zh-CN" sz="1400" dirty="0"/>
              <a:t> </a:t>
            </a:r>
            <a:r>
              <a:rPr lang="en-US" altLang="zh-CN" sz="1400" b="1" dirty="0">
                <a:solidFill>
                  <a:srgbClr val="062873"/>
                </a:solidFill>
              </a:rPr>
              <a:t>--master</a:t>
            </a:r>
            <a:r>
              <a:rPr lang="en-US" altLang="zh-CN" sz="1400" dirty="0"/>
              <a:t> </a:t>
            </a:r>
            <a:r>
              <a:rPr lang="en-US" altLang="zh-CN" sz="1400" dirty="0">
                <a:solidFill>
                  <a:srgbClr val="007020"/>
                </a:solidFill>
              </a:rPr>
              <a:t>local</a:t>
            </a:r>
            <a:r>
              <a:rPr lang="en-US" altLang="zh-CN" sz="1400" b="1" dirty="0">
                <a:solidFill>
                  <a:srgbClr val="4070A0"/>
                </a:solidFill>
              </a:rPr>
              <a:t>\</a:t>
            </a:r>
            <a:r>
              <a:rPr lang="en-US" altLang="zh-CN" sz="1400" dirty="0"/>
              <a:t> </a:t>
            </a:r>
          </a:p>
          <a:p>
            <a:pPr marL="300038" lvl="1" indent="0">
              <a:buFont typeface="Arial" pitchFamily="34" charset="0"/>
              <a:buNone/>
            </a:pPr>
            <a:r>
              <a:rPr lang="zh-CN" altLang="en-US" sz="1400" dirty="0"/>
              <a:t>    </a:t>
            </a:r>
            <a:r>
              <a:rPr lang="en-US" altLang="zh-CN" sz="1400" dirty="0"/>
              <a:t>target/scala-2.13/se3353_26_spark_2.13-0.1.jar</a:t>
            </a:r>
          </a:p>
          <a:p>
            <a:pPr marL="300038" lvl="1" indent="0">
              <a:buFont typeface="Arial" pitchFamily="34" charset="0"/>
              <a:buNone/>
            </a:pPr>
            <a:r>
              <a:rPr lang="en-US" altLang="zh-CN" sz="1400" dirty="0"/>
              <a:t>... </a:t>
            </a:r>
          </a:p>
          <a:p>
            <a:pPr marL="300038" lvl="1" indent="0">
              <a:buFont typeface="Arial" pitchFamily="34" charset="0"/>
              <a:buNone/>
            </a:pPr>
            <a:r>
              <a:rPr lang="en-US" altLang="zh-CN" sz="1400" dirty="0"/>
              <a:t>Lines with a: 46, Lines with b: 23</a:t>
            </a:r>
            <a:endParaRPr kumimoji="1" lang="zh-CN" altLang="en-US" sz="1400" dirty="0"/>
          </a:p>
        </p:txBody>
      </p:sp>
    </p:spTree>
    <p:extLst>
      <p:ext uri="{BB962C8B-B14F-4D97-AF65-F5344CB8AC3E}">
        <p14:creationId xmlns:p14="http://schemas.microsoft.com/office/powerpoint/2010/main" val="265876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0D5328-D259-5E78-E985-ABA5518E824C}"/>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4" name="灯片编号占位符 3">
            <a:extLst>
              <a:ext uri="{FF2B5EF4-FFF2-40B4-BE49-F238E27FC236}">
                <a16:creationId xmlns:a16="http://schemas.microsoft.com/office/drawing/2014/main" id="{D66D2B63-3C32-31D8-C058-5E5F9658ED0E}"/>
              </a:ext>
            </a:extLst>
          </p:cNvPr>
          <p:cNvSpPr>
            <a:spLocks noGrp="1"/>
          </p:cNvSpPr>
          <p:nvPr>
            <p:ph type="sldNum" sz="quarter" idx="12"/>
          </p:nvPr>
        </p:nvSpPr>
        <p:spPr/>
        <p:txBody>
          <a:bodyPr/>
          <a:lstStyle/>
          <a:p>
            <a:fld id="{CB818ED7-1FAF-4BEC-A906-EB6564C334EB}" type="slidenum">
              <a:rPr lang="zh-CN" altLang="en-US" smtClean="0"/>
              <a:pPr/>
              <a:t>31</a:t>
            </a:fld>
            <a:endParaRPr lang="zh-CN" altLang="en-US" dirty="0"/>
          </a:p>
        </p:txBody>
      </p:sp>
      <p:pic>
        <p:nvPicPr>
          <p:cNvPr id="5" name="图片 4">
            <a:extLst>
              <a:ext uri="{FF2B5EF4-FFF2-40B4-BE49-F238E27FC236}">
                <a16:creationId xmlns:a16="http://schemas.microsoft.com/office/drawing/2014/main" id="{91BACBC2-DEDE-ABDF-BCDC-B49729D8751E}"/>
              </a:ext>
            </a:extLst>
          </p:cNvPr>
          <p:cNvPicPr>
            <a:picLocks noChangeAspect="1"/>
          </p:cNvPicPr>
          <p:nvPr/>
        </p:nvPicPr>
        <p:blipFill>
          <a:blip r:embed="rId2"/>
          <a:stretch>
            <a:fillRect/>
          </a:stretch>
        </p:blipFill>
        <p:spPr>
          <a:xfrm>
            <a:off x="284574" y="1215607"/>
            <a:ext cx="3650567" cy="3244441"/>
          </a:xfrm>
          <a:prstGeom prst="rect">
            <a:avLst/>
          </a:prstGeom>
        </p:spPr>
      </p:pic>
      <p:pic>
        <p:nvPicPr>
          <p:cNvPr id="6" name="图片 5">
            <a:extLst>
              <a:ext uri="{FF2B5EF4-FFF2-40B4-BE49-F238E27FC236}">
                <a16:creationId xmlns:a16="http://schemas.microsoft.com/office/drawing/2014/main" id="{733C4B42-4356-FB87-B099-9A4FF6FB5D49}"/>
              </a:ext>
            </a:extLst>
          </p:cNvPr>
          <p:cNvPicPr>
            <a:picLocks noChangeAspect="1"/>
          </p:cNvPicPr>
          <p:nvPr/>
        </p:nvPicPr>
        <p:blipFill>
          <a:blip r:embed="rId3"/>
          <a:stretch>
            <a:fillRect/>
          </a:stretch>
        </p:blipFill>
        <p:spPr>
          <a:xfrm>
            <a:off x="4038264" y="1219271"/>
            <a:ext cx="4966320" cy="3244441"/>
          </a:xfrm>
          <a:prstGeom prst="rect">
            <a:avLst/>
          </a:prstGeom>
        </p:spPr>
      </p:pic>
    </p:spTree>
    <p:extLst>
      <p:ext uri="{BB962C8B-B14F-4D97-AF65-F5344CB8AC3E}">
        <p14:creationId xmlns:p14="http://schemas.microsoft.com/office/powerpoint/2010/main" val="367695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134726-C1AE-BE43-87E2-0CC515AEAA52}"/>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4" name="灯片编号占位符 3">
            <a:extLst>
              <a:ext uri="{FF2B5EF4-FFF2-40B4-BE49-F238E27FC236}">
                <a16:creationId xmlns:a16="http://schemas.microsoft.com/office/drawing/2014/main" id="{01890AC3-8F9F-1E49-811C-17A6651DB6AA}"/>
              </a:ext>
            </a:extLst>
          </p:cNvPr>
          <p:cNvSpPr>
            <a:spLocks noGrp="1"/>
          </p:cNvSpPr>
          <p:nvPr>
            <p:ph type="sldNum" sz="quarter" idx="12"/>
          </p:nvPr>
        </p:nvSpPr>
        <p:spPr/>
        <p:txBody>
          <a:bodyPr/>
          <a:lstStyle/>
          <a:p>
            <a:fld id="{CB818ED7-1FAF-4BEC-A906-EB6564C334EB}" type="slidenum">
              <a:rPr lang="zh-CN" altLang="en-US" smtClean="0"/>
              <a:pPr/>
              <a:t>32</a:t>
            </a:fld>
            <a:endParaRPr lang="zh-CN" altLang="en-US" dirty="0"/>
          </a:p>
        </p:txBody>
      </p:sp>
      <p:sp>
        <p:nvSpPr>
          <p:cNvPr id="6" name="内容占位符 5">
            <a:extLst>
              <a:ext uri="{FF2B5EF4-FFF2-40B4-BE49-F238E27FC236}">
                <a16:creationId xmlns:a16="http://schemas.microsoft.com/office/drawing/2014/main" id="{D340DF68-21B7-5199-971C-433A3EF93B2D}"/>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4868C9DD-1D35-0A29-0BFF-6874DCD130C4}"/>
              </a:ext>
            </a:extLst>
          </p:cNvPr>
          <p:cNvPicPr>
            <a:picLocks noChangeAspect="1"/>
          </p:cNvPicPr>
          <p:nvPr/>
        </p:nvPicPr>
        <p:blipFill>
          <a:blip r:embed="rId2"/>
          <a:stretch>
            <a:fillRect/>
          </a:stretch>
        </p:blipFill>
        <p:spPr>
          <a:xfrm>
            <a:off x="685800" y="1563638"/>
            <a:ext cx="7772400" cy="2371895"/>
          </a:xfrm>
          <a:prstGeom prst="rect">
            <a:avLst/>
          </a:prstGeom>
        </p:spPr>
      </p:pic>
    </p:spTree>
    <p:extLst>
      <p:ext uri="{BB962C8B-B14F-4D97-AF65-F5344CB8AC3E}">
        <p14:creationId xmlns:p14="http://schemas.microsoft.com/office/powerpoint/2010/main" val="2319834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1410F-6B04-BF4A-B702-F473F1257C25}"/>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2B197347-B132-B946-AFDF-8A477752BEF3}"/>
              </a:ext>
            </a:extLst>
          </p:cNvPr>
          <p:cNvSpPr>
            <a:spLocks noGrp="1"/>
          </p:cNvSpPr>
          <p:nvPr>
            <p:ph idx="1"/>
          </p:nvPr>
        </p:nvSpPr>
        <p:spPr/>
        <p:txBody>
          <a:bodyPr>
            <a:normAutofit/>
          </a:bodyPr>
          <a:lstStyle/>
          <a:p>
            <a:r>
              <a:rPr kumimoji="1" lang="en-US" altLang="zh-CN" dirty="0"/>
              <a:t>Python</a:t>
            </a:r>
            <a:r>
              <a:rPr kumimoji="1" lang="zh-CN" altLang="en-US" dirty="0"/>
              <a:t> </a:t>
            </a:r>
            <a:r>
              <a:rPr kumimoji="1" lang="en-US" altLang="zh-CN" dirty="0"/>
              <a:t>Application</a:t>
            </a:r>
          </a:p>
          <a:p>
            <a:pPr marL="300038" lvl="1" indent="0">
              <a:buNone/>
            </a:pPr>
            <a:r>
              <a:rPr lang="en-US" altLang="zh-CN" i="1" dirty="0">
                <a:solidFill>
                  <a:srgbClr val="8C8C8C"/>
                </a:solidFill>
                <a:latin typeface="+mn-lt"/>
              </a:rPr>
              <a:t>"""</a:t>
            </a:r>
            <a:r>
              <a:rPr lang="en-US" altLang="zh-CN" i="1" dirty="0" err="1">
                <a:solidFill>
                  <a:srgbClr val="8C8C8C"/>
                </a:solidFill>
                <a:latin typeface="+mn-lt"/>
              </a:rPr>
              <a:t>SimpleApp.py</a:t>
            </a:r>
            <a:r>
              <a:rPr lang="en-US" altLang="zh-CN" i="1" dirty="0">
                <a:solidFill>
                  <a:srgbClr val="8C8C8C"/>
                </a:solidFill>
                <a:latin typeface="+mn-lt"/>
              </a:rPr>
              <a:t>"""</a:t>
            </a:r>
            <a:br>
              <a:rPr lang="en-US" altLang="zh-CN" i="1" dirty="0">
                <a:solidFill>
                  <a:srgbClr val="8C8C8C"/>
                </a:solidFill>
                <a:latin typeface="+mn-lt"/>
              </a:rPr>
            </a:br>
            <a:r>
              <a:rPr lang="en-US" altLang="zh-CN" dirty="0">
                <a:solidFill>
                  <a:srgbClr val="0033B3"/>
                </a:solidFill>
                <a:latin typeface="+mn-lt"/>
              </a:rPr>
              <a:t>from </a:t>
            </a:r>
            <a:r>
              <a:rPr lang="en-US" altLang="zh-CN" dirty="0" err="1">
                <a:latin typeface="+mn-lt"/>
              </a:rPr>
              <a:t>pyspark.sql</a:t>
            </a:r>
            <a:r>
              <a:rPr lang="en-US" altLang="zh-CN" dirty="0">
                <a:latin typeface="+mn-lt"/>
              </a:rPr>
              <a:t> </a:t>
            </a:r>
            <a:r>
              <a:rPr lang="en-US" altLang="zh-CN" dirty="0">
                <a:solidFill>
                  <a:srgbClr val="0033B3"/>
                </a:solidFill>
                <a:latin typeface="+mn-lt"/>
              </a:rPr>
              <a:t>import </a:t>
            </a:r>
            <a:r>
              <a:rPr lang="en-US" altLang="zh-CN" dirty="0" err="1">
                <a:latin typeface="+mn-lt"/>
              </a:rPr>
              <a:t>SparkSession</a:t>
            </a:r>
            <a:br>
              <a:rPr lang="en-US" altLang="zh-CN" dirty="0">
                <a:latin typeface="+mn-lt"/>
              </a:rPr>
            </a:br>
            <a:br>
              <a:rPr lang="en-US" altLang="zh-CN" dirty="0">
                <a:latin typeface="+mn-lt"/>
              </a:rPr>
            </a:br>
            <a:r>
              <a:rPr lang="en-US" altLang="zh-CN" dirty="0" err="1">
                <a:latin typeface="+mn-lt"/>
              </a:rPr>
              <a:t>logFile</a:t>
            </a:r>
            <a:r>
              <a:rPr lang="en-US" altLang="zh-CN" dirty="0">
                <a:latin typeface="+mn-lt"/>
              </a:rPr>
              <a:t> = </a:t>
            </a:r>
            <a:r>
              <a:rPr lang="en-US" altLang="zh-CN" dirty="0">
                <a:solidFill>
                  <a:srgbClr val="067D17"/>
                </a:solidFill>
                <a:latin typeface="+mn-lt"/>
              </a:rPr>
              <a:t>"/Users/</a:t>
            </a:r>
            <a:r>
              <a:rPr lang="en-US" altLang="zh-CN" dirty="0" err="1">
                <a:solidFill>
                  <a:srgbClr val="067D17"/>
                </a:solidFill>
                <a:latin typeface="+mn-lt"/>
              </a:rPr>
              <a:t>chenhaopeng</a:t>
            </a:r>
            <a:r>
              <a:rPr lang="en-US" altLang="zh-CN" dirty="0">
                <a:solidFill>
                  <a:srgbClr val="067D17"/>
                </a:solidFill>
                <a:latin typeface="+mn-lt"/>
              </a:rPr>
              <a:t>/spark-3.2.0-bin-hadoop3.2/</a:t>
            </a:r>
            <a:r>
              <a:rPr lang="en-US" altLang="zh-CN" dirty="0" err="1">
                <a:solidFill>
                  <a:srgbClr val="067D17"/>
                </a:solidFill>
                <a:latin typeface="+mn-lt"/>
              </a:rPr>
              <a:t>README.md</a:t>
            </a:r>
            <a:r>
              <a:rPr lang="en-US" altLang="zh-CN" dirty="0">
                <a:solidFill>
                  <a:srgbClr val="067D17"/>
                </a:solidFill>
                <a:latin typeface="+mn-lt"/>
              </a:rPr>
              <a:t>"  </a:t>
            </a:r>
            <a:r>
              <a:rPr lang="en-US" altLang="zh-CN" i="1" dirty="0">
                <a:solidFill>
                  <a:srgbClr val="8C8C8C"/>
                </a:solidFill>
                <a:latin typeface="+mn-lt"/>
              </a:rPr>
              <a:t># Should be some file on your system</a:t>
            </a:r>
            <a:br>
              <a:rPr lang="en-US" altLang="zh-CN" i="1" dirty="0">
                <a:solidFill>
                  <a:srgbClr val="8C8C8C"/>
                </a:solidFill>
                <a:latin typeface="+mn-lt"/>
              </a:rPr>
            </a:br>
            <a:r>
              <a:rPr lang="en-US" altLang="zh-CN" dirty="0">
                <a:latin typeface="+mn-lt"/>
              </a:rPr>
              <a:t>spark = </a:t>
            </a:r>
            <a:r>
              <a:rPr lang="en-US" altLang="zh-CN" dirty="0" err="1">
                <a:latin typeface="+mn-lt"/>
              </a:rPr>
              <a:t>SparkSession.builder.appName</a:t>
            </a:r>
            <a:r>
              <a:rPr lang="en-US" altLang="zh-CN" dirty="0">
                <a:latin typeface="+mn-lt"/>
              </a:rPr>
              <a:t>(</a:t>
            </a:r>
            <a:r>
              <a:rPr lang="en-US" altLang="zh-CN" dirty="0">
                <a:solidFill>
                  <a:srgbClr val="067D17"/>
                </a:solidFill>
                <a:latin typeface="+mn-lt"/>
              </a:rPr>
              <a:t>"</a:t>
            </a:r>
            <a:r>
              <a:rPr lang="en-US" altLang="zh-CN" dirty="0" err="1">
                <a:solidFill>
                  <a:srgbClr val="067D17"/>
                </a:solidFill>
                <a:latin typeface="+mn-lt"/>
              </a:rPr>
              <a:t>SimpleApp</a:t>
            </a:r>
            <a:r>
              <a:rPr lang="en-US" altLang="zh-CN" dirty="0">
                <a:solidFill>
                  <a:srgbClr val="067D17"/>
                </a:solidFill>
                <a:latin typeface="+mn-lt"/>
              </a:rPr>
              <a:t>"</a:t>
            </a:r>
            <a:r>
              <a:rPr lang="en-US" altLang="zh-CN" dirty="0">
                <a:latin typeface="+mn-lt"/>
              </a:rPr>
              <a:t>).</a:t>
            </a:r>
            <a:r>
              <a:rPr lang="en-US" altLang="zh-CN" dirty="0" err="1">
                <a:latin typeface="+mn-lt"/>
              </a:rPr>
              <a:t>getOrCreate</a:t>
            </a:r>
            <a:r>
              <a:rPr lang="en-US" altLang="zh-CN" dirty="0">
                <a:latin typeface="+mn-lt"/>
              </a:rPr>
              <a:t>()</a:t>
            </a:r>
            <a:br>
              <a:rPr lang="en-US" altLang="zh-CN" dirty="0">
                <a:latin typeface="+mn-lt"/>
              </a:rPr>
            </a:br>
            <a:r>
              <a:rPr lang="en-US" altLang="zh-CN" dirty="0" err="1">
                <a:latin typeface="+mn-lt"/>
              </a:rPr>
              <a:t>logData</a:t>
            </a:r>
            <a:r>
              <a:rPr lang="en-US" altLang="zh-CN" dirty="0">
                <a:latin typeface="+mn-lt"/>
              </a:rPr>
              <a:t> = </a:t>
            </a:r>
            <a:r>
              <a:rPr lang="en-US" altLang="zh-CN" dirty="0" err="1">
                <a:latin typeface="+mn-lt"/>
              </a:rPr>
              <a:t>spark.read.text</a:t>
            </a:r>
            <a:r>
              <a:rPr lang="en-US" altLang="zh-CN" dirty="0">
                <a:latin typeface="+mn-lt"/>
              </a:rPr>
              <a:t>(</a:t>
            </a:r>
            <a:r>
              <a:rPr lang="en-US" altLang="zh-CN" dirty="0" err="1">
                <a:latin typeface="+mn-lt"/>
              </a:rPr>
              <a:t>logFile</a:t>
            </a:r>
            <a:r>
              <a:rPr lang="en-US" altLang="zh-CN" dirty="0">
                <a:latin typeface="+mn-lt"/>
              </a:rPr>
              <a:t>).cache()</a:t>
            </a:r>
            <a:br>
              <a:rPr lang="en-US" altLang="zh-CN" dirty="0">
                <a:latin typeface="+mn-lt"/>
              </a:rPr>
            </a:br>
            <a:br>
              <a:rPr lang="en-US" altLang="zh-CN" dirty="0">
                <a:latin typeface="+mn-lt"/>
              </a:rPr>
            </a:br>
            <a:r>
              <a:rPr lang="en-US" altLang="zh-CN" dirty="0" err="1">
                <a:latin typeface="+mn-lt"/>
              </a:rPr>
              <a:t>numAs</a:t>
            </a:r>
            <a:r>
              <a:rPr lang="en-US" altLang="zh-CN" dirty="0">
                <a:latin typeface="+mn-lt"/>
              </a:rPr>
              <a:t> = </a:t>
            </a:r>
            <a:r>
              <a:rPr lang="en-US" altLang="zh-CN" dirty="0" err="1">
                <a:latin typeface="+mn-lt"/>
              </a:rPr>
              <a:t>logData.filter</a:t>
            </a:r>
            <a:r>
              <a:rPr lang="en-US" altLang="zh-CN" dirty="0">
                <a:latin typeface="+mn-lt"/>
              </a:rPr>
              <a:t>(</a:t>
            </a:r>
            <a:r>
              <a:rPr lang="en-US" altLang="zh-CN" dirty="0" err="1">
                <a:latin typeface="+mn-lt"/>
              </a:rPr>
              <a:t>logData.value.contains</a:t>
            </a:r>
            <a:r>
              <a:rPr lang="en-US" altLang="zh-CN" dirty="0">
                <a:latin typeface="+mn-lt"/>
              </a:rPr>
              <a:t>(</a:t>
            </a:r>
            <a:r>
              <a:rPr lang="en-US" altLang="zh-CN" dirty="0">
                <a:solidFill>
                  <a:srgbClr val="067D17"/>
                </a:solidFill>
                <a:latin typeface="+mn-lt"/>
              </a:rPr>
              <a:t>'a'</a:t>
            </a:r>
            <a:r>
              <a:rPr lang="en-US" altLang="zh-CN" dirty="0">
                <a:latin typeface="+mn-lt"/>
              </a:rPr>
              <a:t>)).count()</a:t>
            </a:r>
            <a:br>
              <a:rPr lang="en-US" altLang="zh-CN" dirty="0">
                <a:latin typeface="+mn-lt"/>
              </a:rPr>
            </a:br>
            <a:r>
              <a:rPr lang="en-US" altLang="zh-CN" dirty="0" err="1">
                <a:latin typeface="+mn-lt"/>
              </a:rPr>
              <a:t>numBs</a:t>
            </a:r>
            <a:r>
              <a:rPr lang="en-US" altLang="zh-CN" dirty="0">
                <a:latin typeface="+mn-lt"/>
              </a:rPr>
              <a:t> = </a:t>
            </a:r>
            <a:r>
              <a:rPr lang="en-US" altLang="zh-CN" dirty="0" err="1">
                <a:latin typeface="+mn-lt"/>
              </a:rPr>
              <a:t>logData.filter</a:t>
            </a:r>
            <a:r>
              <a:rPr lang="en-US" altLang="zh-CN" dirty="0">
                <a:latin typeface="+mn-lt"/>
              </a:rPr>
              <a:t>(</a:t>
            </a:r>
            <a:r>
              <a:rPr lang="en-US" altLang="zh-CN" dirty="0" err="1">
                <a:latin typeface="+mn-lt"/>
              </a:rPr>
              <a:t>logData.value.contains</a:t>
            </a:r>
            <a:r>
              <a:rPr lang="en-US" altLang="zh-CN" dirty="0">
                <a:latin typeface="+mn-lt"/>
              </a:rPr>
              <a:t>(</a:t>
            </a:r>
            <a:r>
              <a:rPr lang="en-US" altLang="zh-CN" dirty="0">
                <a:solidFill>
                  <a:srgbClr val="067D17"/>
                </a:solidFill>
                <a:latin typeface="+mn-lt"/>
              </a:rPr>
              <a:t>'b'</a:t>
            </a:r>
            <a:r>
              <a:rPr lang="en-US" altLang="zh-CN" dirty="0">
                <a:latin typeface="+mn-lt"/>
              </a:rPr>
              <a:t>)).count()</a:t>
            </a:r>
            <a:br>
              <a:rPr lang="en-US" altLang="zh-CN" dirty="0">
                <a:latin typeface="+mn-lt"/>
              </a:rPr>
            </a:br>
            <a:br>
              <a:rPr lang="en-US" altLang="zh-CN" dirty="0">
                <a:latin typeface="+mn-lt"/>
              </a:rPr>
            </a:br>
            <a:r>
              <a:rPr lang="en-US" altLang="zh-CN" dirty="0">
                <a:solidFill>
                  <a:srgbClr val="000080"/>
                </a:solidFill>
                <a:latin typeface="+mn-lt"/>
              </a:rPr>
              <a:t>print</a:t>
            </a:r>
            <a:r>
              <a:rPr lang="en-US" altLang="zh-CN" dirty="0">
                <a:latin typeface="+mn-lt"/>
              </a:rPr>
              <a:t>(</a:t>
            </a:r>
            <a:r>
              <a:rPr lang="en-US" altLang="zh-CN" dirty="0">
                <a:solidFill>
                  <a:srgbClr val="067D17"/>
                </a:solidFill>
                <a:latin typeface="+mn-lt"/>
              </a:rPr>
              <a:t>"Lines with a: %</a:t>
            </a:r>
            <a:r>
              <a:rPr lang="en-US" altLang="zh-CN" dirty="0" err="1">
                <a:solidFill>
                  <a:srgbClr val="067D17"/>
                </a:solidFill>
                <a:latin typeface="+mn-lt"/>
              </a:rPr>
              <a:t>i</a:t>
            </a:r>
            <a:r>
              <a:rPr lang="en-US" altLang="zh-CN" dirty="0">
                <a:solidFill>
                  <a:srgbClr val="067D17"/>
                </a:solidFill>
                <a:latin typeface="+mn-lt"/>
              </a:rPr>
              <a:t>, lines with b: %</a:t>
            </a:r>
            <a:r>
              <a:rPr lang="en-US" altLang="zh-CN" dirty="0" err="1">
                <a:solidFill>
                  <a:srgbClr val="067D17"/>
                </a:solidFill>
                <a:latin typeface="+mn-lt"/>
              </a:rPr>
              <a:t>i</a:t>
            </a:r>
            <a:r>
              <a:rPr lang="en-US" altLang="zh-CN" dirty="0">
                <a:solidFill>
                  <a:srgbClr val="067D17"/>
                </a:solidFill>
                <a:latin typeface="+mn-lt"/>
              </a:rPr>
              <a:t>" </a:t>
            </a:r>
            <a:r>
              <a:rPr lang="en-US" altLang="zh-CN" dirty="0">
                <a:latin typeface="+mn-lt"/>
              </a:rPr>
              <a:t>% (</a:t>
            </a:r>
            <a:r>
              <a:rPr lang="en-US" altLang="zh-CN" dirty="0" err="1">
                <a:latin typeface="+mn-lt"/>
              </a:rPr>
              <a:t>numAs</a:t>
            </a:r>
            <a:r>
              <a:rPr lang="en-US" altLang="zh-CN" dirty="0">
                <a:latin typeface="+mn-lt"/>
              </a:rPr>
              <a:t>, </a:t>
            </a:r>
            <a:r>
              <a:rPr lang="en-US" altLang="zh-CN" dirty="0" err="1">
                <a:latin typeface="+mn-lt"/>
              </a:rPr>
              <a:t>numBs</a:t>
            </a:r>
            <a:r>
              <a:rPr lang="en-US" altLang="zh-CN" dirty="0">
                <a:latin typeface="+mn-lt"/>
              </a:rPr>
              <a:t>))</a:t>
            </a:r>
            <a:br>
              <a:rPr lang="en-US" altLang="zh-CN" dirty="0">
                <a:latin typeface="+mn-lt"/>
              </a:rPr>
            </a:br>
            <a:br>
              <a:rPr lang="en-US" altLang="zh-CN" dirty="0">
                <a:latin typeface="+mn-lt"/>
              </a:rPr>
            </a:br>
            <a:r>
              <a:rPr lang="en-US" altLang="zh-CN" dirty="0" err="1">
                <a:latin typeface="+mn-lt"/>
              </a:rPr>
              <a:t>spark.stop</a:t>
            </a:r>
            <a:r>
              <a:rPr lang="en-US" altLang="zh-CN" dirty="0">
                <a:latin typeface="+mn-lt"/>
              </a:rPr>
              <a:t>()</a:t>
            </a:r>
            <a:endParaRPr lang="zh-CN" altLang="en-US" dirty="0">
              <a:latin typeface="+mn-lt"/>
            </a:endParaRPr>
          </a:p>
          <a:p>
            <a:pPr marL="0" indent="0">
              <a:buNone/>
            </a:pPr>
            <a:endParaRPr kumimoji="1" lang="zh-CN" altLang="en-US" dirty="0"/>
          </a:p>
        </p:txBody>
      </p:sp>
      <p:sp>
        <p:nvSpPr>
          <p:cNvPr id="4" name="灯片编号占位符 3">
            <a:extLst>
              <a:ext uri="{FF2B5EF4-FFF2-40B4-BE49-F238E27FC236}">
                <a16:creationId xmlns:a16="http://schemas.microsoft.com/office/drawing/2014/main" id="{894C0965-0706-C646-83B5-A5CEA24B76C7}"/>
              </a:ext>
            </a:extLst>
          </p:cNvPr>
          <p:cNvSpPr>
            <a:spLocks noGrp="1"/>
          </p:cNvSpPr>
          <p:nvPr>
            <p:ph type="sldNum" sz="quarter" idx="12"/>
          </p:nvPr>
        </p:nvSpPr>
        <p:spPr/>
        <p:txBody>
          <a:bodyPr/>
          <a:lstStyle/>
          <a:p>
            <a:fld id="{CB818ED7-1FAF-4BEC-A906-EB6564C334EB}" type="slidenum">
              <a:rPr lang="zh-CN" altLang="en-US" smtClean="0"/>
              <a:pPr/>
              <a:t>33</a:t>
            </a:fld>
            <a:endParaRPr lang="zh-CN" altLang="en-US" dirty="0"/>
          </a:p>
        </p:txBody>
      </p:sp>
    </p:spTree>
    <p:extLst>
      <p:ext uri="{BB962C8B-B14F-4D97-AF65-F5344CB8AC3E}">
        <p14:creationId xmlns:p14="http://schemas.microsoft.com/office/powerpoint/2010/main" val="25136624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1410F-6B04-BF4A-B702-F473F1257C25}"/>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3" name="内容占位符 2">
            <a:extLst>
              <a:ext uri="{FF2B5EF4-FFF2-40B4-BE49-F238E27FC236}">
                <a16:creationId xmlns:a16="http://schemas.microsoft.com/office/drawing/2014/main" id="{2B197347-B132-B946-AFDF-8A477752BEF3}"/>
              </a:ext>
            </a:extLst>
          </p:cNvPr>
          <p:cNvSpPr>
            <a:spLocks noGrp="1"/>
          </p:cNvSpPr>
          <p:nvPr>
            <p:ph idx="1"/>
          </p:nvPr>
        </p:nvSpPr>
        <p:spPr/>
        <p:txBody>
          <a:bodyPr>
            <a:normAutofit/>
          </a:bodyPr>
          <a:lstStyle/>
          <a:p>
            <a:r>
              <a:rPr kumimoji="1" lang="en-US" altLang="zh-CN" dirty="0"/>
              <a:t>Python</a:t>
            </a:r>
            <a:r>
              <a:rPr kumimoji="1" lang="zh-CN" altLang="en-US" dirty="0"/>
              <a:t> </a:t>
            </a:r>
            <a:r>
              <a:rPr kumimoji="1" lang="en-US" altLang="zh-CN" dirty="0"/>
              <a:t>Application</a:t>
            </a:r>
          </a:p>
          <a:p>
            <a:endParaRPr kumimoji="1" lang="en-US" altLang="zh-CN" dirty="0"/>
          </a:p>
          <a:p>
            <a:pPr marL="300038" lvl="1" indent="0">
              <a:buNone/>
            </a:pPr>
            <a:endParaRPr lang="en-US" altLang="zh-CN" dirty="0">
              <a:latin typeface="Consolas" panose="020B0609020204030204" pitchFamily="49" charset="0"/>
              <a:cs typeface="Consolas" panose="020B0609020204030204" pitchFamily="49" charset="0"/>
            </a:endParaRPr>
          </a:p>
          <a:p>
            <a:pPr marL="300038" lvl="1" indent="0">
              <a:buNone/>
            </a:pPr>
            <a:endParaRPr lang="en-US" altLang="zh-CN" dirty="0">
              <a:latin typeface="Consolas" panose="020B0609020204030204" pitchFamily="49" charset="0"/>
              <a:cs typeface="Consolas" panose="020B0609020204030204" pitchFamily="49" charset="0"/>
            </a:endParaRPr>
          </a:p>
          <a:p>
            <a:pPr marL="300038" lvl="1" indent="0">
              <a:buNone/>
            </a:pPr>
            <a:r>
              <a:rPr lang="en-US" altLang="zh-CN" dirty="0">
                <a:latin typeface="Consolas" panose="020B0609020204030204" pitchFamily="49" charset="0"/>
                <a:cs typeface="Consolas" panose="020B0609020204030204" pitchFamily="49" charset="0"/>
              </a:rPr>
              <a:t>$</a:t>
            </a:r>
            <a:r>
              <a:rPr lang="zh-CN" altLang="en-US" dirty="0">
                <a:latin typeface="Consolas" panose="020B0609020204030204" pitchFamily="49" charset="0"/>
                <a:cs typeface="Consolas" panose="020B0609020204030204" pitchFamily="49" charset="0"/>
              </a:rPr>
              <a:t> </a:t>
            </a:r>
            <a:r>
              <a:rPr lang="en" altLang="zh-CN" sz="1800" dirty="0">
                <a:solidFill>
                  <a:srgbClr val="080808"/>
                </a:solidFill>
                <a:effectLst/>
                <a:latin typeface="JetBrains Mono"/>
              </a:rPr>
              <a:t>/Users/</a:t>
            </a:r>
            <a:r>
              <a:rPr lang="en" altLang="zh-CN" sz="1800" dirty="0" err="1">
                <a:solidFill>
                  <a:srgbClr val="080808"/>
                </a:solidFill>
                <a:effectLst/>
                <a:latin typeface="JetBrains Mono"/>
              </a:rPr>
              <a:t>haopengchen</a:t>
            </a:r>
            <a:r>
              <a:rPr lang="en" altLang="zh-CN" sz="1800" dirty="0">
                <a:solidFill>
                  <a:srgbClr val="080808"/>
                </a:solidFill>
                <a:effectLst/>
                <a:latin typeface="JetBrains Mono"/>
              </a:rPr>
              <a:t>/spark-3.5.0-bin-hadoop3/bin/spark-submit \</a:t>
            </a:r>
            <a:br>
              <a:rPr lang="en-US" altLang="zh-CN" dirty="0">
                <a:latin typeface="Consolas" panose="020B0609020204030204" pitchFamily="49" charset="0"/>
                <a:cs typeface="Consolas" panose="020B0609020204030204" pitchFamily="49" charset="0"/>
              </a:rPr>
            </a:br>
            <a:r>
              <a:rPr lang="en-US" altLang="zh-CN" dirty="0">
                <a:latin typeface="Consolas" panose="020B0609020204030204" pitchFamily="49" charset="0"/>
                <a:cs typeface="Consolas" panose="020B0609020204030204" pitchFamily="49" charset="0"/>
              </a:rPr>
              <a:t>  --class "</a:t>
            </a:r>
            <a:r>
              <a:rPr lang="en-US" altLang="zh-CN" dirty="0" err="1">
                <a:latin typeface="Consolas" panose="020B0609020204030204" pitchFamily="49" charset="0"/>
                <a:cs typeface="Consolas" panose="020B0609020204030204" pitchFamily="49" charset="0"/>
              </a:rPr>
              <a:t>SimpleApp</a:t>
            </a:r>
            <a:r>
              <a:rPr lang="en-US" altLang="zh-CN" dirty="0">
                <a:latin typeface="Consolas" panose="020B0609020204030204" pitchFamily="49" charset="0"/>
                <a:cs typeface="Consolas" panose="020B0609020204030204" pitchFamily="49" charset="0"/>
              </a:rPr>
              <a:t>" \</a:t>
            </a:r>
            <a:br>
              <a:rPr lang="en-US" altLang="zh-CN" dirty="0">
                <a:latin typeface="Consolas" panose="020B0609020204030204" pitchFamily="49" charset="0"/>
                <a:cs typeface="Consolas" panose="020B0609020204030204" pitchFamily="49" charset="0"/>
              </a:rPr>
            </a:br>
            <a:r>
              <a:rPr lang="en-US" altLang="zh-CN" dirty="0">
                <a:latin typeface="Consolas" panose="020B0609020204030204" pitchFamily="49" charset="0"/>
                <a:cs typeface="Consolas" panose="020B0609020204030204" pitchFamily="49" charset="0"/>
              </a:rPr>
              <a:t>  --master local \</a:t>
            </a:r>
            <a:br>
              <a:rPr lang="en-US" altLang="zh-CN" dirty="0">
                <a:latin typeface="Consolas" panose="020B0609020204030204" pitchFamily="49" charset="0"/>
                <a:cs typeface="Consolas" panose="020B0609020204030204" pitchFamily="49" charset="0"/>
              </a:rPr>
            </a:br>
            <a:r>
              <a:rPr lang="en-US" altLang="zh-CN" dirty="0">
                <a:latin typeface="Consolas" panose="020B0609020204030204" pitchFamily="49" charset="0"/>
                <a:cs typeface="Consolas" panose="020B0609020204030204" pitchFamily="49" charset="0"/>
              </a:rPr>
              <a:t>  </a:t>
            </a:r>
            <a:r>
              <a:rPr lang="en-US" altLang="zh-CN" dirty="0" err="1">
                <a:latin typeface="Consolas" panose="020B0609020204030204" pitchFamily="49" charset="0"/>
                <a:cs typeface="Consolas" panose="020B0609020204030204" pitchFamily="49" charset="0"/>
              </a:rPr>
              <a:t>SimpleApp.py</a:t>
            </a:r>
            <a:endParaRPr lang="zh-CN" altLang="en-US" dirty="0">
              <a:latin typeface="Consolas" panose="020B0609020204030204" pitchFamily="49" charset="0"/>
              <a:cs typeface="Consolas" panose="020B0609020204030204" pitchFamily="49" charset="0"/>
            </a:endParaRPr>
          </a:p>
          <a:p>
            <a:pPr marL="0" indent="0">
              <a:buNone/>
            </a:pPr>
            <a:endParaRPr kumimoji="1" lang="zh-CN" altLang="en-US" dirty="0"/>
          </a:p>
        </p:txBody>
      </p:sp>
      <p:sp>
        <p:nvSpPr>
          <p:cNvPr id="4" name="灯片编号占位符 3">
            <a:extLst>
              <a:ext uri="{FF2B5EF4-FFF2-40B4-BE49-F238E27FC236}">
                <a16:creationId xmlns:a16="http://schemas.microsoft.com/office/drawing/2014/main" id="{894C0965-0706-C646-83B5-A5CEA24B76C7}"/>
              </a:ext>
            </a:extLst>
          </p:cNvPr>
          <p:cNvSpPr>
            <a:spLocks noGrp="1"/>
          </p:cNvSpPr>
          <p:nvPr>
            <p:ph type="sldNum" sz="quarter" idx="12"/>
          </p:nvPr>
        </p:nvSpPr>
        <p:spPr/>
        <p:txBody>
          <a:bodyPr/>
          <a:lstStyle/>
          <a:p>
            <a:fld id="{CB818ED7-1FAF-4BEC-A906-EB6564C334EB}" type="slidenum">
              <a:rPr lang="zh-CN" altLang="en-US" smtClean="0"/>
              <a:pPr/>
              <a:t>34</a:t>
            </a:fld>
            <a:endParaRPr lang="zh-CN" altLang="en-US" dirty="0"/>
          </a:p>
        </p:txBody>
      </p:sp>
      <p:sp>
        <p:nvSpPr>
          <p:cNvPr id="5" name="矩形 4">
            <a:extLst>
              <a:ext uri="{FF2B5EF4-FFF2-40B4-BE49-F238E27FC236}">
                <a16:creationId xmlns:a16="http://schemas.microsoft.com/office/drawing/2014/main" id="{398D8FDF-4E03-AE4D-AAAD-E243674B11E8}"/>
              </a:ext>
            </a:extLst>
          </p:cNvPr>
          <p:cNvSpPr/>
          <p:nvPr/>
        </p:nvSpPr>
        <p:spPr>
          <a:xfrm>
            <a:off x="2286000" y="-521404"/>
            <a:ext cx="4572000" cy="369332"/>
          </a:xfrm>
          <a:prstGeom prst="rect">
            <a:avLst/>
          </a:prstGeom>
        </p:spPr>
        <p:txBody>
          <a:bodyPr>
            <a:spAutoFit/>
          </a:bodyPr>
          <a:lstStyle/>
          <a:p>
            <a:endParaRPr lang="zh-CN" altLang="en-US" dirty="0"/>
          </a:p>
        </p:txBody>
      </p:sp>
    </p:spTree>
    <p:extLst>
      <p:ext uri="{BB962C8B-B14F-4D97-AF65-F5344CB8AC3E}">
        <p14:creationId xmlns:p14="http://schemas.microsoft.com/office/powerpoint/2010/main" val="2632694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1E4D73-DE92-2845-9CAD-808942018958}"/>
              </a:ext>
            </a:extLst>
          </p:cNvPr>
          <p:cNvSpPr>
            <a:spLocks noGrp="1"/>
          </p:cNvSpPr>
          <p:nvPr>
            <p:ph type="title"/>
          </p:nvPr>
        </p:nvSpPr>
        <p:spPr/>
        <p:txBody>
          <a:bodyPr/>
          <a:lstStyle/>
          <a:p>
            <a:r>
              <a:rPr kumimoji="1" lang="en-US" altLang="zh-CN" dirty="0"/>
              <a:t>Quick</a:t>
            </a:r>
            <a:r>
              <a:rPr kumimoji="1" lang="zh-CN" altLang="en-US" dirty="0"/>
              <a:t> </a:t>
            </a:r>
            <a:r>
              <a:rPr kumimoji="1" lang="en-US" altLang="zh-CN" dirty="0"/>
              <a:t>Start</a:t>
            </a:r>
            <a:endParaRPr kumimoji="1" lang="zh-CN" altLang="en-US" dirty="0"/>
          </a:p>
        </p:txBody>
      </p:sp>
      <p:sp>
        <p:nvSpPr>
          <p:cNvPr id="4" name="灯片编号占位符 3">
            <a:extLst>
              <a:ext uri="{FF2B5EF4-FFF2-40B4-BE49-F238E27FC236}">
                <a16:creationId xmlns:a16="http://schemas.microsoft.com/office/drawing/2014/main" id="{875DF189-1B89-894B-AEFC-874805CC669F}"/>
              </a:ext>
            </a:extLst>
          </p:cNvPr>
          <p:cNvSpPr>
            <a:spLocks noGrp="1"/>
          </p:cNvSpPr>
          <p:nvPr>
            <p:ph type="sldNum" sz="quarter" idx="12"/>
          </p:nvPr>
        </p:nvSpPr>
        <p:spPr/>
        <p:txBody>
          <a:bodyPr/>
          <a:lstStyle/>
          <a:p>
            <a:fld id="{CB818ED7-1FAF-4BEC-A906-EB6564C334EB}" type="slidenum">
              <a:rPr lang="zh-CN" altLang="en-US" smtClean="0"/>
              <a:pPr/>
              <a:t>35</a:t>
            </a:fld>
            <a:endParaRPr lang="zh-CN" altLang="en-US" dirty="0"/>
          </a:p>
        </p:txBody>
      </p:sp>
      <p:pic>
        <p:nvPicPr>
          <p:cNvPr id="3" name="图片 2">
            <a:extLst>
              <a:ext uri="{FF2B5EF4-FFF2-40B4-BE49-F238E27FC236}">
                <a16:creationId xmlns:a16="http://schemas.microsoft.com/office/drawing/2014/main" id="{D1F60BD4-1748-6E05-FDBC-D593D1B55CD4}"/>
              </a:ext>
            </a:extLst>
          </p:cNvPr>
          <p:cNvPicPr>
            <a:picLocks noChangeAspect="1"/>
          </p:cNvPicPr>
          <p:nvPr/>
        </p:nvPicPr>
        <p:blipFill>
          <a:blip r:embed="rId2"/>
          <a:stretch>
            <a:fillRect/>
          </a:stretch>
        </p:blipFill>
        <p:spPr>
          <a:xfrm>
            <a:off x="1545504" y="619356"/>
            <a:ext cx="6052992" cy="4206830"/>
          </a:xfrm>
          <a:prstGeom prst="rect">
            <a:avLst/>
          </a:prstGeom>
        </p:spPr>
      </p:pic>
    </p:spTree>
    <p:extLst>
      <p:ext uri="{BB962C8B-B14F-4D97-AF65-F5344CB8AC3E}">
        <p14:creationId xmlns:p14="http://schemas.microsoft.com/office/powerpoint/2010/main" val="3726744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88FDA-FA8C-EF46-A536-E36B64B2D828}"/>
              </a:ext>
            </a:extLst>
          </p:cNvPr>
          <p:cNvSpPr>
            <a:spLocks noGrp="1"/>
          </p:cNvSpPr>
          <p:nvPr>
            <p:ph type="title"/>
          </p:nvPr>
        </p:nvSpPr>
        <p:spPr/>
        <p:txBody>
          <a:bodyPr/>
          <a:lstStyle/>
          <a:p>
            <a:r>
              <a:rPr kumimoji="1" lang="en-US" altLang="zh-CN" dirty="0"/>
              <a:t>Spark</a:t>
            </a:r>
            <a:r>
              <a:rPr kumimoji="1" lang="zh-CN" altLang="en-US" dirty="0"/>
              <a:t> </a:t>
            </a:r>
            <a:r>
              <a:rPr kumimoji="1" lang="en-US" altLang="zh-CN" dirty="0"/>
              <a:t>RDD</a:t>
            </a:r>
            <a:endParaRPr kumimoji="1" lang="zh-CN" altLang="en-US" dirty="0"/>
          </a:p>
        </p:txBody>
      </p:sp>
      <p:sp>
        <p:nvSpPr>
          <p:cNvPr id="3" name="内容占位符 2">
            <a:extLst>
              <a:ext uri="{FF2B5EF4-FFF2-40B4-BE49-F238E27FC236}">
                <a16:creationId xmlns:a16="http://schemas.microsoft.com/office/drawing/2014/main" id="{B85BB994-9771-E64B-B0DE-081A2482003D}"/>
              </a:ext>
            </a:extLst>
          </p:cNvPr>
          <p:cNvSpPr>
            <a:spLocks noGrp="1"/>
          </p:cNvSpPr>
          <p:nvPr>
            <p:ph idx="1"/>
          </p:nvPr>
        </p:nvSpPr>
        <p:spPr/>
        <p:txBody>
          <a:bodyPr/>
          <a:lstStyle/>
          <a:p>
            <a:r>
              <a:rPr lang="en-US" altLang="zh-CN" b="1" dirty="0"/>
              <a:t>Resilient Distributed Datasets (RDDs)</a:t>
            </a:r>
          </a:p>
          <a:p>
            <a:pPr lvl="1"/>
            <a:r>
              <a:rPr lang="en-US" altLang="zh-CN" dirty="0"/>
              <a:t>Spark revolves around the concept of a </a:t>
            </a:r>
            <a:r>
              <a:rPr lang="en-US" altLang="zh-CN" i="1" dirty="0"/>
              <a:t>resilient distributed dataset</a:t>
            </a:r>
            <a:r>
              <a:rPr lang="en-US" altLang="zh-CN" dirty="0"/>
              <a:t> (RDD), which is a </a:t>
            </a:r>
            <a:r>
              <a:rPr lang="en-US" altLang="zh-CN" dirty="0">
                <a:solidFill>
                  <a:srgbClr val="FF0000"/>
                </a:solidFill>
              </a:rPr>
              <a:t>fault-tolerant collection of elements </a:t>
            </a:r>
            <a:r>
              <a:rPr lang="en-US" altLang="zh-CN" dirty="0"/>
              <a:t>that can be operated on </a:t>
            </a:r>
            <a:r>
              <a:rPr lang="en-US" altLang="zh-CN" dirty="0">
                <a:solidFill>
                  <a:srgbClr val="FF0000"/>
                </a:solidFill>
              </a:rPr>
              <a:t>in parallel</a:t>
            </a:r>
            <a:r>
              <a:rPr lang="en-US" altLang="zh-CN" dirty="0"/>
              <a:t>. </a:t>
            </a:r>
          </a:p>
          <a:p>
            <a:pPr lvl="1"/>
            <a:r>
              <a:rPr lang="en-US" altLang="zh-CN" dirty="0"/>
              <a:t>There are two ways to create RDDs: </a:t>
            </a:r>
            <a:r>
              <a:rPr lang="en-US" altLang="zh-CN" i="1" dirty="0">
                <a:solidFill>
                  <a:srgbClr val="FF0000"/>
                </a:solidFill>
              </a:rPr>
              <a:t>parallelizing</a:t>
            </a:r>
            <a:r>
              <a:rPr lang="en-US" altLang="zh-CN" dirty="0"/>
              <a:t> an existing collection in your driver program, or </a:t>
            </a:r>
            <a:r>
              <a:rPr lang="en-US" altLang="zh-CN" dirty="0">
                <a:solidFill>
                  <a:srgbClr val="FF0000"/>
                </a:solidFill>
              </a:rPr>
              <a:t>referencing</a:t>
            </a:r>
            <a:r>
              <a:rPr lang="en-US" altLang="zh-CN" dirty="0"/>
              <a:t> a dataset in an external storage system, such as a shared filesystem, HDFS, HBase, or any data source offering a Hadoop </a:t>
            </a:r>
            <a:r>
              <a:rPr lang="en-US" altLang="zh-CN" dirty="0" err="1"/>
              <a:t>InputFormat</a:t>
            </a:r>
            <a:r>
              <a:rPr lang="en-US" altLang="zh-CN" dirty="0"/>
              <a:t>.</a:t>
            </a:r>
          </a:p>
          <a:p>
            <a:endParaRPr lang="en-US" altLang="zh-CN" b="1" dirty="0"/>
          </a:p>
          <a:p>
            <a:r>
              <a:rPr lang="en-US" altLang="zh-CN" b="1" dirty="0"/>
              <a:t>Parallelized Collections</a:t>
            </a:r>
          </a:p>
          <a:p>
            <a:pPr lvl="1"/>
            <a:r>
              <a:rPr lang="en-US" altLang="zh-CN" dirty="0"/>
              <a:t>Parallelized collections are created by calling </a:t>
            </a:r>
            <a:r>
              <a:rPr lang="en-US" altLang="zh-CN" dirty="0" err="1"/>
              <a:t>SparkContext’s</a:t>
            </a:r>
            <a:r>
              <a:rPr lang="en-US" altLang="zh-CN" dirty="0"/>
              <a:t> </a:t>
            </a:r>
            <a:r>
              <a:rPr lang="en-US" altLang="zh-CN" dirty="0">
                <a:solidFill>
                  <a:srgbClr val="FF0000"/>
                </a:solidFill>
              </a:rPr>
              <a:t>parallelize</a:t>
            </a:r>
            <a:r>
              <a:rPr lang="en-US" altLang="zh-CN" dirty="0"/>
              <a:t> method on an existing collection in your driver program</a:t>
            </a:r>
          </a:p>
          <a:p>
            <a:pPr lvl="1"/>
            <a:r>
              <a:rPr lang="en-US" altLang="zh-CN" b="1" dirty="0" err="1">
                <a:solidFill>
                  <a:srgbClr val="007020"/>
                </a:solidFill>
                <a:latin typeface="Consolas" panose="020B0609020204030204" pitchFamily="49" charset="0"/>
                <a:cs typeface="Consolas" panose="020B0609020204030204" pitchFamily="49" charset="0"/>
              </a:rPr>
              <a:t>val</a:t>
            </a:r>
            <a:r>
              <a:rPr lang="en-US" altLang="zh-CN" dirty="0">
                <a:latin typeface="Consolas" panose="020B0609020204030204" pitchFamily="49" charset="0"/>
                <a:cs typeface="Consolas" panose="020B0609020204030204" pitchFamily="49" charset="0"/>
              </a:rPr>
              <a:t> </a:t>
            </a:r>
            <a:r>
              <a:rPr lang="en-US" altLang="zh-CN" dirty="0">
                <a:solidFill>
                  <a:srgbClr val="BB60D5"/>
                </a:solidFill>
                <a:latin typeface="Consolas" panose="020B0609020204030204" pitchFamily="49" charset="0"/>
                <a:cs typeface="Consolas" panose="020B0609020204030204" pitchFamily="49" charset="0"/>
              </a:rPr>
              <a:t>data</a:t>
            </a:r>
            <a:r>
              <a:rPr lang="en-US" altLang="zh-CN" dirty="0">
                <a:latin typeface="Consolas" panose="020B0609020204030204" pitchFamily="49" charset="0"/>
                <a:cs typeface="Consolas" panose="020B0609020204030204" pitchFamily="49" charset="0"/>
              </a:rPr>
              <a:t> </a:t>
            </a:r>
            <a:r>
              <a:rPr lang="en-US" altLang="zh-CN" b="1" dirty="0">
                <a:solidFill>
                  <a:srgbClr val="007020"/>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b="1" dirty="0">
                <a:solidFill>
                  <a:srgbClr val="0E84B5"/>
                </a:solidFill>
                <a:latin typeface="Consolas" panose="020B0609020204030204" pitchFamily="49" charset="0"/>
                <a:cs typeface="Consolas" panose="020B0609020204030204" pitchFamily="49" charset="0"/>
              </a:rPr>
              <a:t>Array</a:t>
            </a:r>
            <a:r>
              <a:rPr lang="en-US" altLang="zh-CN" dirty="0">
                <a:solidFill>
                  <a:srgbClr val="666666"/>
                </a:solidFill>
                <a:latin typeface="Consolas" panose="020B0609020204030204" pitchFamily="49" charset="0"/>
                <a:cs typeface="Consolas" panose="020B0609020204030204" pitchFamily="49" charset="0"/>
              </a:rPr>
              <a:t>(</a:t>
            </a:r>
            <a:r>
              <a:rPr lang="en-US" altLang="zh-CN" dirty="0">
                <a:solidFill>
                  <a:srgbClr val="40A070"/>
                </a:solidFill>
                <a:latin typeface="Consolas" panose="020B0609020204030204" pitchFamily="49" charset="0"/>
                <a:cs typeface="Consolas" panose="020B0609020204030204" pitchFamily="49" charset="0"/>
              </a:rPr>
              <a:t>1</a:t>
            </a:r>
            <a:r>
              <a:rPr lang="en-US" altLang="zh-CN" dirty="0">
                <a:solidFill>
                  <a:srgbClr val="666666"/>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40A070"/>
                </a:solidFill>
                <a:latin typeface="Consolas" panose="020B0609020204030204" pitchFamily="49" charset="0"/>
                <a:cs typeface="Consolas" panose="020B0609020204030204" pitchFamily="49" charset="0"/>
              </a:rPr>
              <a:t>2</a:t>
            </a:r>
            <a:r>
              <a:rPr lang="en-US" altLang="zh-CN" dirty="0">
                <a:solidFill>
                  <a:srgbClr val="666666"/>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40A070"/>
                </a:solidFill>
                <a:latin typeface="Consolas" panose="020B0609020204030204" pitchFamily="49" charset="0"/>
                <a:cs typeface="Consolas" panose="020B0609020204030204" pitchFamily="49" charset="0"/>
              </a:rPr>
              <a:t>3</a:t>
            </a:r>
            <a:r>
              <a:rPr lang="en-US" altLang="zh-CN" dirty="0">
                <a:solidFill>
                  <a:srgbClr val="666666"/>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40A070"/>
                </a:solidFill>
                <a:latin typeface="Consolas" panose="020B0609020204030204" pitchFamily="49" charset="0"/>
                <a:cs typeface="Consolas" panose="020B0609020204030204" pitchFamily="49" charset="0"/>
              </a:rPr>
              <a:t>4</a:t>
            </a:r>
            <a:r>
              <a:rPr lang="en-US" altLang="zh-CN" dirty="0">
                <a:solidFill>
                  <a:srgbClr val="666666"/>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a:solidFill>
                  <a:srgbClr val="40A070"/>
                </a:solidFill>
                <a:latin typeface="Consolas" panose="020B0609020204030204" pitchFamily="49" charset="0"/>
                <a:cs typeface="Consolas" panose="020B0609020204030204" pitchFamily="49" charset="0"/>
              </a:rPr>
              <a:t>5</a:t>
            </a:r>
            <a:r>
              <a:rPr lang="en-US" altLang="zh-CN" dirty="0">
                <a:solidFill>
                  <a:srgbClr val="666666"/>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p>
          <a:p>
            <a:pPr lvl="1"/>
            <a:r>
              <a:rPr lang="en-US" altLang="zh-CN" b="1" dirty="0" err="1">
                <a:solidFill>
                  <a:srgbClr val="007020"/>
                </a:solidFill>
                <a:latin typeface="Consolas" panose="020B0609020204030204" pitchFamily="49" charset="0"/>
                <a:cs typeface="Consolas" panose="020B0609020204030204" pitchFamily="49" charset="0"/>
              </a:rPr>
              <a:t>val</a:t>
            </a:r>
            <a:r>
              <a:rPr lang="en-US" altLang="zh-CN" dirty="0">
                <a:latin typeface="Consolas" panose="020B0609020204030204" pitchFamily="49" charset="0"/>
                <a:cs typeface="Consolas" panose="020B0609020204030204" pitchFamily="49" charset="0"/>
              </a:rPr>
              <a:t> </a:t>
            </a:r>
            <a:r>
              <a:rPr lang="en-US" altLang="zh-CN" dirty="0" err="1">
                <a:solidFill>
                  <a:srgbClr val="BB60D5"/>
                </a:solidFill>
                <a:latin typeface="Consolas" panose="020B0609020204030204" pitchFamily="49" charset="0"/>
                <a:cs typeface="Consolas" panose="020B0609020204030204" pitchFamily="49" charset="0"/>
              </a:rPr>
              <a:t>distData</a:t>
            </a:r>
            <a:r>
              <a:rPr lang="en-US" altLang="zh-CN" dirty="0">
                <a:latin typeface="Consolas" panose="020B0609020204030204" pitchFamily="49" charset="0"/>
                <a:cs typeface="Consolas" panose="020B0609020204030204" pitchFamily="49" charset="0"/>
              </a:rPr>
              <a:t> </a:t>
            </a:r>
            <a:r>
              <a:rPr lang="en-US" altLang="zh-CN" b="1" dirty="0">
                <a:solidFill>
                  <a:srgbClr val="007020"/>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err="1">
                <a:solidFill>
                  <a:srgbClr val="BB60D5"/>
                </a:solidFill>
                <a:latin typeface="Consolas" panose="020B0609020204030204" pitchFamily="49" charset="0"/>
                <a:cs typeface="Consolas" panose="020B0609020204030204" pitchFamily="49" charset="0"/>
              </a:rPr>
              <a:t>sc</a:t>
            </a:r>
            <a:r>
              <a:rPr lang="en-US" altLang="zh-CN" dirty="0" err="1">
                <a:solidFill>
                  <a:srgbClr val="666666"/>
                </a:solidFill>
                <a:latin typeface="Consolas" panose="020B0609020204030204" pitchFamily="49" charset="0"/>
                <a:cs typeface="Consolas" panose="020B0609020204030204" pitchFamily="49" charset="0"/>
              </a:rPr>
              <a:t>.</a:t>
            </a:r>
            <a:r>
              <a:rPr lang="en-US" altLang="zh-CN" dirty="0" err="1">
                <a:latin typeface="Consolas" panose="020B0609020204030204" pitchFamily="49" charset="0"/>
                <a:cs typeface="Consolas" panose="020B0609020204030204" pitchFamily="49" charset="0"/>
              </a:rPr>
              <a:t>parallelize</a:t>
            </a:r>
            <a:r>
              <a:rPr lang="en-US" altLang="zh-CN" dirty="0">
                <a:solidFill>
                  <a:srgbClr val="666666"/>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data</a:t>
            </a:r>
            <a:r>
              <a:rPr lang="en-US" altLang="zh-CN" dirty="0">
                <a:solidFill>
                  <a:srgbClr val="666666"/>
                </a:solidFill>
                <a:latin typeface="Consolas" panose="020B0609020204030204" pitchFamily="49" charset="0"/>
                <a:cs typeface="Consolas" panose="020B0609020204030204" pitchFamily="49" charset="0"/>
              </a:rPr>
              <a:t>)</a:t>
            </a:r>
          </a:p>
          <a:p>
            <a:pPr lvl="1"/>
            <a:endParaRPr kumimoji="1" lang="zh-CN" altLang="en-US" dirty="0"/>
          </a:p>
        </p:txBody>
      </p:sp>
      <p:sp>
        <p:nvSpPr>
          <p:cNvPr id="4" name="灯片编号占位符 3">
            <a:extLst>
              <a:ext uri="{FF2B5EF4-FFF2-40B4-BE49-F238E27FC236}">
                <a16:creationId xmlns:a16="http://schemas.microsoft.com/office/drawing/2014/main" id="{64F8DEBE-6379-434C-A50A-42B3BA59A5CD}"/>
              </a:ext>
            </a:extLst>
          </p:cNvPr>
          <p:cNvSpPr>
            <a:spLocks noGrp="1"/>
          </p:cNvSpPr>
          <p:nvPr>
            <p:ph type="sldNum" sz="quarter" idx="12"/>
          </p:nvPr>
        </p:nvSpPr>
        <p:spPr/>
        <p:txBody>
          <a:bodyPr/>
          <a:lstStyle/>
          <a:p>
            <a:fld id="{CB818ED7-1FAF-4BEC-A906-EB6564C334EB}" type="slidenum">
              <a:rPr lang="zh-CN" altLang="en-US" smtClean="0"/>
              <a:pPr/>
              <a:t>36</a:t>
            </a:fld>
            <a:endParaRPr lang="zh-CN" altLang="en-US" dirty="0"/>
          </a:p>
        </p:txBody>
      </p:sp>
    </p:spTree>
    <p:extLst>
      <p:ext uri="{BB962C8B-B14F-4D97-AF65-F5344CB8AC3E}">
        <p14:creationId xmlns:p14="http://schemas.microsoft.com/office/powerpoint/2010/main" val="3748362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F685E-A2FD-AB4C-93E1-01D4F94881BE}"/>
              </a:ext>
            </a:extLst>
          </p:cNvPr>
          <p:cNvSpPr>
            <a:spLocks noGrp="1"/>
          </p:cNvSpPr>
          <p:nvPr>
            <p:ph type="title"/>
          </p:nvPr>
        </p:nvSpPr>
        <p:spPr/>
        <p:txBody>
          <a:bodyPr/>
          <a:lstStyle/>
          <a:p>
            <a:r>
              <a:rPr kumimoji="1" lang="en-US" altLang="zh-CN" dirty="0"/>
              <a:t>Spark</a:t>
            </a:r>
            <a:r>
              <a:rPr kumimoji="1" lang="zh-CN" altLang="en-US" dirty="0"/>
              <a:t> </a:t>
            </a:r>
            <a:r>
              <a:rPr kumimoji="1" lang="en-US" altLang="zh-CN" dirty="0"/>
              <a:t>RDD</a:t>
            </a:r>
            <a:endParaRPr kumimoji="1" lang="zh-CN" altLang="en-US" dirty="0"/>
          </a:p>
        </p:txBody>
      </p:sp>
      <p:sp>
        <p:nvSpPr>
          <p:cNvPr id="3" name="内容占位符 2">
            <a:extLst>
              <a:ext uri="{FF2B5EF4-FFF2-40B4-BE49-F238E27FC236}">
                <a16:creationId xmlns:a16="http://schemas.microsoft.com/office/drawing/2014/main" id="{37A9AB94-8E6E-9546-96D9-8AE784901994}"/>
              </a:ext>
            </a:extLst>
          </p:cNvPr>
          <p:cNvSpPr>
            <a:spLocks noGrp="1"/>
          </p:cNvSpPr>
          <p:nvPr>
            <p:ph idx="1"/>
          </p:nvPr>
        </p:nvSpPr>
        <p:spPr/>
        <p:txBody>
          <a:bodyPr>
            <a:normAutofit/>
          </a:bodyPr>
          <a:lstStyle/>
          <a:p>
            <a:r>
              <a:rPr lang="en-US" altLang="zh-CN" b="1" dirty="0"/>
              <a:t>External Datasets</a:t>
            </a:r>
          </a:p>
          <a:p>
            <a:pPr lvl="1"/>
            <a:r>
              <a:rPr lang="en-US" altLang="zh-CN" dirty="0"/>
              <a:t>Spark can create distributed datasets from any storage source supported by Hadoop, including your local file system, HDFS, Cassandra, HBase, </a:t>
            </a:r>
            <a:r>
              <a:rPr lang="en-US" altLang="zh-CN" dirty="0">
                <a:hlinkClick r:id="rId3"/>
              </a:rPr>
              <a:t>Amazon S3</a:t>
            </a:r>
            <a:r>
              <a:rPr lang="en-US" altLang="zh-CN" dirty="0"/>
              <a:t>, etc. </a:t>
            </a:r>
          </a:p>
          <a:p>
            <a:pPr lvl="1"/>
            <a:r>
              <a:rPr lang="en-US" altLang="zh-CN" dirty="0"/>
              <a:t>Spark supports text files, </a:t>
            </a:r>
            <a:r>
              <a:rPr lang="en-US" altLang="zh-CN" dirty="0">
                <a:hlinkClick r:id="rId4"/>
              </a:rPr>
              <a:t>SequenceFiles</a:t>
            </a:r>
            <a:r>
              <a:rPr lang="en-US" altLang="zh-CN" dirty="0"/>
              <a:t>, and any other Hadoop </a:t>
            </a:r>
            <a:r>
              <a:rPr lang="en-US" altLang="zh-CN" dirty="0">
                <a:hlinkClick r:id="rId5"/>
              </a:rPr>
              <a:t>InputFormat</a:t>
            </a:r>
            <a:r>
              <a:rPr lang="en-US" altLang="zh-CN" dirty="0"/>
              <a:t>.</a:t>
            </a:r>
          </a:p>
          <a:p>
            <a:pPr lvl="1"/>
            <a:endParaRPr lang="en-US" altLang="zh-CN" dirty="0"/>
          </a:p>
          <a:p>
            <a:pPr lvl="1"/>
            <a:r>
              <a:rPr lang="en-US" altLang="zh-CN" dirty="0" err="1">
                <a:latin typeface="Consolas" panose="020B0609020204030204" pitchFamily="49" charset="0"/>
                <a:cs typeface="Consolas" panose="020B0609020204030204" pitchFamily="49" charset="0"/>
              </a:rPr>
              <a:t>scala</a:t>
            </a:r>
            <a:r>
              <a:rPr lang="en-US" altLang="zh-CN" dirty="0">
                <a:solidFill>
                  <a:srgbClr val="666666"/>
                </a:solidFill>
                <a:latin typeface="Consolas" panose="020B0609020204030204" pitchFamily="49" charset="0"/>
                <a:cs typeface="Consolas" panose="020B0609020204030204" pitchFamily="49" charset="0"/>
              </a:rPr>
              <a:t>&gt;</a:t>
            </a:r>
            <a:r>
              <a:rPr lang="en-US" altLang="zh-CN" dirty="0">
                <a:latin typeface="Consolas" panose="020B0609020204030204" pitchFamily="49" charset="0"/>
                <a:cs typeface="Consolas" panose="020B0609020204030204" pitchFamily="49" charset="0"/>
              </a:rPr>
              <a:t> </a:t>
            </a:r>
            <a:r>
              <a:rPr lang="en-US" altLang="zh-CN" b="1" dirty="0" err="1">
                <a:solidFill>
                  <a:srgbClr val="007020"/>
                </a:solidFill>
                <a:latin typeface="Consolas" panose="020B0609020204030204" pitchFamily="49" charset="0"/>
                <a:cs typeface="Consolas" panose="020B0609020204030204" pitchFamily="49" charset="0"/>
              </a:rPr>
              <a:t>val</a:t>
            </a:r>
            <a:r>
              <a:rPr lang="en-US" altLang="zh-CN" dirty="0">
                <a:latin typeface="Consolas" panose="020B0609020204030204" pitchFamily="49" charset="0"/>
                <a:cs typeface="Consolas" panose="020B0609020204030204" pitchFamily="49" charset="0"/>
              </a:rPr>
              <a:t> </a:t>
            </a:r>
            <a:r>
              <a:rPr lang="en-US" altLang="zh-CN" dirty="0" err="1">
                <a:solidFill>
                  <a:srgbClr val="BB60D5"/>
                </a:solidFill>
                <a:latin typeface="Consolas" panose="020B0609020204030204" pitchFamily="49" charset="0"/>
                <a:cs typeface="Consolas" panose="020B0609020204030204" pitchFamily="49" charset="0"/>
              </a:rPr>
              <a:t>distFile</a:t>
            </a:r>
            <a:r>
              <a:rPr lang="en-US" altLang="zh-CN" dirty="0">
                <a:latin typeface="Consolas" panose="020B0609020204030204" pitchFamily="49" charset="0"/>
                <a:cs typeface="Consolas" panose="020B0609020204030204" pitchFamily="49" charset="0"/>
              </a:rPr>
              <a:t> </a:t>
            </a:r>
            <a:r>
              <a:rPr lang="en-US" altLang="zh-CN" b="1" dirty="0">
                <a:solidFill>
                  <a:srgbClr val="007020"/>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err="1">
                <a:solidFill>
                  <a:srgbClr val="BB60D5"/>
                </a:solidFill>
                <a:latin typeface="Consolas" panose="020B0609020204030204" pitchFamily="49" charset="0"/>
                <a:cs typeface="Consolas" panose="020B0609020204030204" pitchFamily="49" charset="0"/>
              </a:rPr>
              <a:t>sc</a:t>
            </a:r>
            <a:r>
              <a:rPr lang="en-US" altLang="zh-CN" dirty="0" err="1">
                <a:solidFill>
                  <a:srgbClr val="666666"/>
                </a:solidFill>
                <a:latin typeface="Consolas" panose="020B0609020204030204" pitchFamily="49" charset="0"/>
                <a:cs typeface="Consolas" panose="020B0609020204030204" pitchFamily="49" charset="0"/>
              </a:rPr>
              <a:t>.</a:t>
            </a:r>
            <a:r>
              <a:rPr lang="en-US" altLang="zh-CN" dirty="0" err="1">
                <a:latin typeface="Consolas" panose="020B0609020204030204" pitchFamily="49" charset="0"/>
                <a:cs typeface="Consolas" panose="020B0609020204030204" pitchFamily="49" charset="0"/>
              </a:rPr>
              <a:t>textFile</a:t>
            </a:r>
            <a:r>
              <a:rPr lang="en-US" altLang="zh-CN" dirty="0">
                <a:solidFill>
                  <a:srgbClr val="666666"/>
                </a:solidFill>
                <a:latin typeface="Consolas" panose="020B0609020204030204" pitchFamily="49" charset="0"/>
                <a:cs typeface="Consolas" panose="020B0609020204030204" pitchFamily="49" charset="0"/>
              </a:rPr>
              <a:t>(</a:t>
            </a:r>
            <a:r>
              <a:rPr lang="en-US" altLang="zh-CN" dirty="0">
                <a:solidFill>
                  <a:srgbClr val="4070A0"/>
                </a:solidFill>
                <a:latin typeface="Consolas" panose="020B0609020204030204" pitchFamily="49" charset="0"/>
                <a:cs typeface="Consolas" panose="020B0609020204030204" pitchFamily="49" charset="0"/>
              </a:rPr>
              <a:t>"</a:t>
            </a:r>
            <a:r>
              <a:rPr lang="en-US" altLang="zh-CN" dirty="0" err="1">
                <a:solidFill>
                  <a:srgbClr val="4070A0"/>
                </a:solidFill>
                <a:latin typeface="Consolas" panose="020B0609020204030204" pitchFamily="49" charset="0"/>
                <a:cs typeface="Consolas" panose="020B0609020204030204" pitchFamily="49" charset="0"/>
              </a:rPr>
              <a:t>data.txt</a:t>
            </a:r>
            <a:r>
              <a:rPr lang="en-US" altLang="zh-CN" dirty="0">
                <a:solidFill>
                  <a:srgbClr val="4070A0"/>
                </a:solidFill>
                <a:latin typeface="Consolas" panose="020B0609020204030204" pitchFamily="49" charset="0"/>
                <a:cs typeface="Consolas" panose="020B0609020204030204" pitchFamily="49" charset="0"/>
              </a:rPr>
              <a:t>"</a:t>
            </a:r>
            <a:r>
              <a:rPr lang="en-US" altLang="zh-CN" dirty="0">
                <a:solidFill>
                  <a:srgbClr val="666666"/>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p>
          <a:p>
            <a:pPr lvl="1"/>
            <a:r>
              <a:rPr lang="en-US" altLang="zh-CN" dirty="0" err="1">
                <a:latin typeface="Consolas" panose="020B0609020204030204" pitchFamily="49" charset="0"/>
                <a:cs typeface="Consolas" panose="020B0609020204030204" pitchFamily="49" charset="0"/>
              </a:rPr>
              <a:t>distFile</a:t>
            </a:r>
            <a:r>
              <a:rPr lang="en-US" altLang="zh-CN" b="1" dirty="0">
                <a:solidFill>
                  <a:srgbClr val="007020"/>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err="1">
                <a:solidFill>
                  <a:srgbClr val="902000"/>
                </a:solidFill>
                <a:latin typeface="Consolas" panose="020B0609020204030204" pitchFamily="49" charset="0"/>
                <a:cs typeface="Consolas" panose="020B0609020204030204" pitchFamily="49" charset="0"/>
              </a:rPr>
              <a:t>org.apache.spark.rdd.RDD</a:t>
            </a:r>
            <a:r>
              <a:rPr lang="en-US" altLang="zh-CN" dirty="0">
                <a:solidFill>
                  <a:srgbClr val="666666"/>
                </a:solidFill>
                <a:latin typeface="Consolas" panose="020B0609020204030204" pitchFamily="49" charset="0"/>
                <a:cs typeface="Consolas" panose="020B0609020204030204" pitchFamily="49" charset="0"/>
              </a:rPr>
              <a:t>[</a:t>
            </a:r>
            <a:r>
              <a:rPr lang="en-US" altLang="zh-CN" dirty="0">
                <a:solidFill>
                  <a:srgbClr val="902000"/>
                </a:solidFill>
                <a:latin typeface="Consolas" panose="020B0609020204030204" pitchFamily="49" charset="0"/>
                <a:cs typeface="Consolas" panose="020B0609020204030204" pitchFamily="49" charset="0"/>
              </a:rPr>
              <a:t>String</a:t>
            </a:r>
            <a:r>
              <a:rPr lang="en-US" altLang="zh-CN" dirty="0">
                <a:solidFill>
                  <a:srgbClr val="666666"/>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b="1" dirty="0">
                <a:solidFill>
                  <a:srgbClr val="007020"/>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r>
            <a:r>
              <a:rPr lang="en-US" altLang="zh-CN" dirty="0" err="1">
                <a:solidFill>
                  <a:srgbClr val="BB60D5"/>
                </a:solidFill>
                <a:latin typeface="Consolas" panose="020B0609020204030204" pitchFamily="49" charset="0"/>
                <a:cs typeface="Consolas" panose="020B0609020204030204" pitchFamily="49" charset="0"/>
              </a:rPr>
              <a:t>data</a:t>
            </a:r>
            <a:r>
              <a:rPr lang="en-US" altLang="zh-CN" dirty="0" err="1">
                <a:solidFill>
                  <a:srgbClr val="666666"/>
                </a:solidFill>
                <a:latin typeface="Consolas" panose="020B0609020204030204" pitchFamily="49" charset="0"/>
                <a:cs typeface="Consolas" panose="020B0609020204030204" pitchFamily="49" charset="0"/>
              </a:rPr>
              <a:t>.</a:t>
            </a:r>
            <a:r>
              <a:rPr lang="en-US" altLang="zh-CN" dirty="0" err="1">
                <a:latin typeface="Consolas" panose="020B0609020204030204" pitchFamily="49" charset="0"/>
                <a:cs typeface="Consolas" panose="020B0609020204030204" pitchFamily="49" charset="0"/>
              </a:rPr>
              <a:t>txt</a:t>
            </a:r>
            <a:r>
              <a:rPr lang="en-US" altLang="zh-CN" dirty="0">
                <a:latin typeface="Consolas" panose="020B0609020204030204" pitchFamily="49" charset="0"/>
                <a:cs typeface="Consolas" panose="020B0609020204030204" pitchFamily="49" charset="0"/>
              </a:rPr>
              <a:t> </a:t>
            </a:r>
            <a:r>
              <a:rPr lang="en-US" altLang="zh-CN" b="1" dirty="0" err="1">
                <a:solidFill>
                  <a:srgbClr val="0E84B5"/>
                </a:solidFill>
                <a:latin typeface="Consolas" panose="020B0609020204030204" pitchFamily="49" charset="0"/>
                <a:cs typeface="Consolas" panose="020B0609020204030204" pitchFamily="49" charset="0"/>
              </a:rPr>
              <a:t>MapPartitionsRDD</a:t>
            </a:r>
            <a:r>
              <a:rPr lang="en-US" altLang="zh-CN" dirty="0">
                <a:solidFill>
                  <a:srgbClr val="666666"/>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10</a:t>
            </a:r>
            <a:r>
              <a:rPr lang="en-US" altLang="zh-CN" dirty="0">
                <a:solidFill>
                  <a:srgbClr val="666666"/>
                </a:solidFill>
                <a:latin typeface="Consolas" panose="020B0609020204030204" pitchFamily="49" charset="0"/>
                <a:cs typeface="Consolas" panose="020B0609020204030204" pitchFamily="49" charset="0"/>
              </a:rPr>
              <a:t>]</a:t>
            </a:r>
            <a:r>
              <a:rPr lang="en-US" altLang="zh-CN" dirty="0">
                <a:latin typeface="Consolas" panose="020B0609020204030204" pitchFamily="49" charset="0"/>
                <a:cs typeface="Consolas" panose="020B0609020204030204" pitchFamily="49" charset="0"/>
              </a:rPr>
              <a:t> at </a:t>
            </a:r>
            <a:r>
              <a:rPr lang="en-US" altLang="zh-CN" dirty="0" err="1">
                <a:latin typeface="Consolas" panose="020B0609020204030204" pitchFamily="49" charset="0"/>
                <a:cs typeface="Consolas" panose="020B0609020204030204" pitchFamily="49" charset="0"/>
              </a:rPr>
              <a:t>textFile</a:t>
            </a:r>
            <a:r>
              <a:rPr lang="en-US" altLang="zh-CN" dirty="0">
                <a:latin typeface="Consolas" panose="020B0609020204030204" pitchFamily="49" charset="0"/>
                <a:cs typeface="Consolas" panose="020B0609020204030204" pitchFamily="49" charset="0"/>
              </a:rPr>
              <a:t> at </a:t>
            </a:r>
            <a:r>
              <a:rPr lang="en-US" altLang="zh-CN" dirty="0">
                <a:solidFill>
                  <a:srgbClr val="666666"/>
                </a:solidFill>
                <a:latin typeface="Consolas" panose="020B0609020204030204" pitchFamily="49" charset="0"/>
                <a:cs typeface="Consolas" panose="020B0609020204030204" pitchFamily="49" charset="0"/>
              </a:rPr>
              <a:t>&lt;</a:t>
            </a:r>
            <a:r>
              <a:rPr lang="en-US" altLang="zh-CN" dirty="0">
                <a:latin typeface="Consolas" panose="020B0609020204030204" pitchFamily="49" charset="0"/>
                <a:cs typeface="Consolas" panose="020B0609020204030204" pitchFamily="49" charset="0"/>
              </a:rPr>
              <a:t>console</a:t>
            </a:r>
            <a:r>
              <a:rPr lang="en-US" altLang="zh-CN" b="1" dirty="0">
                <a:solidFill>
                  <a:srgbClr val="007020"/>
                </a:solidFill>
                <a:latin typeface="Consolas" panose="020B0609020204030204" pitchFamily="49" charset="0"/>
                <a:cs typeface="Consolas" panose="020B0609020204030204" pitchFamily="49" charset="0"/>
              </a:rPr>
              <a:t>&gt;:</a:t>
            </a:r>
            <a:r>
              <a:rPr lang="en-US" altLang="zh-CN" dirty="0">
                <a:solidFill>
                  <a:srgbClr val="40A070"/>
                </a:solidFill>
                <a:latin typeface="Consolas" panose="020B0609020204030204" pitchFamily="49" charset="0"/>
                <a:cs typeface="Consolas" panose="020B0609020204030204" pitchFamily="49" charset="0"/>
              </a:rPr>
              <a:t>26</a:t>
            </a:r>
          </a:p>
          <a:p>
            <a:pPr lvl="1"/>
            <a:endParaRPr lang="en-US" altLang="zh-CN" dirty="0">
              <a:solidFill>
                <a:srgbClr val="40A070"/>
              </a:solidFill>
              <a:latin typeface="Consolas" panose="020B0609020204030204" pitchFamily="49" charset="0"/>
              <a:cs typeface="Consolas" panose="020B0609020204030204" pitchFamily="49" charset="0"/>
            </a:endParaRPr>
          </a:p>
          <a:p>
            <a:r>
              <a:rPr lang="en-US" altLang="zh-CN" b="1" dirty="0"/>
              <a:t>Partition</a:t>
            </a:r>
            <a:endParaRPr lang="zh-CN" altLang="en-US" b="1" dirty="0"/>
          </a:p>
          <a:p>
            <a:pPr lvl="1"/>
            <a:r>
              <a:rPr lang="en-US" altLang="zh-CN" dirty="0"/>
              <a:t>One important parameter for parallel collections is the number of </a:t>
            </a:r>
            <a:r>
              <a:rPr lang="en-US" altLang="zh-CN" i="1" dirty="0">
                <a:solidFill>
                  <a:srgbClr val="FF0000"/>
                </a:solidFill>
              </a:rPr>
              <a:t>partitions</a:t>
            </a:r>
            <a:r>
              <a:rPr lang="en-US" altLang="zh-CN" dirty="0"/>
              <a:t> to cut the dataset into. </a:t>
            </a:r>
          </a:p>
          <a:p>
            <a:pPr lvl="1"/>
            <a:r>
              <a:rPr lang="en-US" altLang="zh-CN" dirty="0"/>
              <a:t>Spark will run one task for each partition of the cluster. </a:t>
            </a:r>
          </a:p>
        </p:txBody>
      </p:sp>
      <p:sp>
        <p:nvSpPr>
          <p:cNvPr id="4" name="灯片编号占位符 3">
            <a:extLst>
              <a:ext uri="{FF2B5EF4-FFF2-40B4-BE49-F238E27FC236}">
                <a16:creationId xmlns:a16="http://schemas.microsoft.com/office/drawing/2014/main" id="{C0C38B8E-A6D8-D141-BA95-AC39775449EE}"/>
              </a:ext>
            </a:extLst>
          </p:cNvPr>
          <p:cNvSpPr>
            <a:spLocks noGrp="1"/>
          </p:cNvSpPr>
          <p:nvPr>
            <p:ph type="sldNum" sz="quarter" idx="12"/>
          </p:nvPr>
        </p:nvSpPr>
        <p:spPr/>
        <p:txBody>
          <a:bodyPr/>
          <a:lstStyle/>
          <a:p>
            <a:fld id="{CB818ED7-1FAF-4BEC-A906-EB6564C334EB}" type="slidenum">
              <a:rPr lang="zh-CN" altLang="en-US" smtClean="0"/>
              <a:pPr/>
              <a:t>37</a:t>
            </a:fld>
            <a:endParaRPr lang="zh-CN" altLang="en-US" dirty="0"/>
          </a:p>
        </p:txBody>
      </p:sp>
    </p:spTree>
    <p:extLst>
      <p:ext uri="{BB962C8B-B14F-4D97-AF65-F5344CB8AC3E}">
        <p14:creationId xmlns:p14="http://schemas.microsoft.com/office/powerpoint/2010/main" val="4137532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BED1A4-8EF8-D742-838E-C2207FA6FE9C}"/>
              </a:ext>
            </a:extLst>
          </p:cNvPr>
          <p:cNvSpPr>
            <a:spLocks noGrp="1"/>
          </p:cNvSpPr>
          <p:nvPr>
            <p:ph type="title"/>
          </p:nvPr>
        </p:nvSpPr>
        <p:spPr/>
        <p:txBody>
          <a:bodyPr/>
          <a:lstStyle/>
          <a:p>
            <a:r>
              <a:rPr kumimoji="1" lang="en-US" altLang="zh-CN" dirty="0"/>
              <a:t>RDD</a:t>
            </a:r>
            <a:r>
              <a:rPr kumimoji="1" lang="zh-CN" altLang="en-US" dirty="0"/>
              <a:t> </a:t>
            </a:r>
            <a:r>
              <a:rPr kumimoji="1" lang="en-US" altLang="zh-CN" dirty="0"/>
              <a:t>Operations</a:t>
            </a:r>
            <a:endParaRPr kumimoji="1" lang="zh-CN" altLang="en-US" dirty="0"/>
          </a:p>
        </p:txBody>
      </p:sp>
      <p:sp>
        <p:nvSpPr>
          <p:cNvPr id="3" name="内容占位符 2">
            <a:extLst>
              <a:ext uri="{FF2B5EF4-FFF2-40B4-BE49-F238E27FC236}">
                <a16:creationId xmlns:a16="http://schemas.microsoft.com/office/drawing/2014/main" id="{F1EAE380-E417-6A43-A017-EF55D6BCFE77}"/>
              </a:ext>
            </a:extLst>
          </p:cNvPr>
          <p:cNvSpPr>
            <a:spLocks noGrp="1"/>
          </p:cNvSpPr>
          <p:nvPr>
            <p:ph idx="1"/>
          </p:nvPr>
        </p:nvSpPr>
        <p:spPr/>
        <p:txBody>
          <a:bodyPr/>
          <a:lstStyle/>
          <a:p>
            <a:r>
              <a:rPr lang="en-US" altLang="zh-CN" dirty="0"/>
              <a:t>RDDs support two types of operations: </a:t>
            </a:r>
          </a:p>
          <a:p>
            <a:pPr lvl="1"/>
            <a:r>
              <a:rPr lang="en-US" altLang="zh-CN" i="1" dirty="0">
                <a:solidFill>
                  <a:srgbClr val="FF0000"/>
                </a:solidFill>
              </a:rPr>
              <a:t>transformations</a:t>
            </a:r>
            <a:r>
              <a:rPr lang="en-US" altLang="zh-CN" dirty="0"/>
              <a:t>, which create a new dataset from an existing one, and</a:t>
            </a:r>
          </a:p>
          <a:p>
            <a:pPr lvl="1"/>
            <a:r>
              <a:rPr lang="en-US" altLang="zh-CN" i="1" dirty="0">
                <a:solidFill>
                  <a:srgbClr val="FF0000"/>
                </a:solidFill>
              </a:rPr>
              <a:t>actions</a:t>
            </a:r>
            <a:r>
              <a:rPr lang="en-US" altLang="zh-CN" dirty="0"/>
              <a:t>, which return a value to the driver program after running a computation on the dataset.</a:t>
            </a:r>
          </a:p>
          <a:p>
            <a:pPr lvl="1"/>
            <a:endParaRPr lang="en-US" altLang="zh-CN" dirty="0"/>
          </a:p>
          <a:p>
            <a:pPr lvl="1"/>
            <a:r>
              <a:rPr lang="en-US" altLang="zh-CN" dirty="0"/>
              <a:t>For example, </a:t>
            </a:r>
            <a:r>
              <a:rPr lang="en-US" altLang="zh-CN" dirty="0">
                <a:solidFill>
                  <a:srgbClr val="FF0000"/>
                </a:solidFill>
              </a:rPr>
              <a:t>map</a:t>
            </a:r>
            <a:r>
              <a:rPr lang="en-US" altLang="zh-CN" dirty="0"/>
              <a:t> is a transformation that passes each dataset element through a function and returns a new RDD representing the results. </a:t>
            </a:r>
          </a:p>
          <a:p>
            <a:pPr lvl="1"/>
            <a:r>
              <a:rPr lang="en-US" altLang="zh-CN" dirty="0"/>
              <a:t>On the other hand, </a:t>
            </a:r>
            <a:r>
              <a:rPr lang="en-US" altLang="zh-CN" dirty="0">
                <a:solidFill>
                  <a:srgbClr val="FF0000"/>
                </a:solidFill>
              </a:rPr>
              <a:t>reduce</a:t>
            </a:r>
            <a:r>
              <a:rPr lang="en-US" altLang="zh-CN" dirty="0"/>
              <a:t> is an action that aggregates all the elements of the RDD using some function and returns the final result to the driver program.</a:t>
            </a:r>
            <a:endParaRPr kumimoji="1" lang="zh-CN" altLang="en-US" dirty="0"/>
          </a:p>
        </p:txBody>
      </p:sp>
      <p:sp>
        <p:nvSpPr>
          <p:cNvPr id="4" name="灯片编号占位符 3">
            <a:extLst>
              <a:ext uri="{FF2B5EF4-FFF2-40B4-BE49-F238E27FC236}">
                <a16:creationId xmlns:a16="http://schemas.microsoft.com/office/drawing/2014/main" id="{6B9175F3-0636-AA49-A5FE-35EF22C21236}"/>
              </a:ext>
            </a:extLst>
          </p:cNvPr>
          <p:cNvSpPr>
            <a:spLocks noGrp="1"/>
          </p:cNvSpPr>
          <p:nvPr>
            <p:ph type="sldNum" sz="quarter" idx="12"/>
          </p:nvPr>
        </p:nvSpPr>
        <p:spPr/>
        <p:txBody>
          <a:bodyPr/>
          <a:lstStyle/>
          <a:p>
            <a:fld id="{CB818ED7-1FAF-4BEC-A906-EB6564C334EB}" type="slidenum">
              <a:rPr lang="zh-CN" altLang="en-US" smtClean="0"/>
              <a:pPr/>
              <a:t>38</a:t>
            </a:fld>
            <a:endParaRPr lang="zh-CN" altLang="en-US" dirty="0"/>
          </a:p>
        </p:txBody>
      </p:sp>
    </p:spTree>
    <p:extLst>
      <p:ext uri="{BB962C8B-B14F-4D97-AF65-F5344CB8AC3E}">
        <p14:creationId xmlns:p14="http://schemas.microsoft.com/office/powerpoint/2010/main" val="3844524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C9361-04BB-6449-8D59-497897ED14CF}"/>
              </a:ext>
            </a:extLst>
          </p:cNvPr>
          <p:cNvSpPr>
            <a:spLocks noGrp="1"/>
          </p:cNvSpPr>
          <p:nvPr>
            <p:ph type="title"/>
          </p:nvPr>
        </p:nvSpPr>
        <p:spPr/>
        <p:txBody>
          <a:bodyPr/>
          <a:lstStyle/>
          <a:p>
            <a:r>
              <a:rPr kumimoji="1" lang="en-US" altLang="zh-CN" dirty="0"/>
              <a:t>RDD</a:t>
            </a:r>
            <a:r>
              <a:rPr kumimoji="1" lang="zh-CN" altLang="en-US" dirty="0"/>
              <a:t> </a:t>
            </a:r>
            <a:r>
              <a:rPr kumimoji="1" lang="en-US" altLang="zh-CN" dirty="0"/>
              <a:t>Operations</a:t>
            </a:r>
            <a:endParaRPr kumimoji="1" lang="zh-CN" altLang="en-US" dirty="0"/>
          </a:p>
        </p:txBody>
      </p:sp>
      <p:sp>
        <p:nvSpPr>
          <p:cNvPr id="3" name="内容占位符 2">
            <a:extLst>
              <a:ext uri="{FF2B5EF4-FFF2-40B4-BE49-F238E27FC236}">
                <a16:creationId xmlns:a16="http://schemas.microsoft.com/office/drawing/2014/main" id="{B3F03F21-6E7A-6D4E-9C97-8ADB914DFA7A}"/>
              </a:ext>
            </a:extLst>
          </p:cNvPr>
          <p:cNvSpPr>
            <a:spLocks noGrp="1"/>
          </p:cNvSpPr>
          <p:nvPr>
            <p:ph idx="1"/>
          </p:nvPr>
        </p:nvSpPr>
        <p:spPr/>
        <p:txBody>
          <a:bodyPr/>
          <a:lstStyle/>
          <a:p>
            <a:r>
              <a:rPr lang="en-US" altLang="zh-CN" dirty="0"/>
              <a:t>All </a:t>
            </a:r>
            <a:r>
              <a:rPr lang="en-US" altLang="zh-CN" dirty="0">
                <a:solidFill>
                  <a:srgbClr val="FF0000"/>
                </a:solidFill>
              </a:rPr>
              <a:t>transformations</a:t>
            </a:r>
            <a:r>
              <a:rPr lang="en-US" altLang="zh-CN" dirty="0"/>
              <a:t> in Spark are </a:t>
            </a:r>
            <a:r>
              <a:rPr lang="en-US" altLang="zh-CN" i="1" dirty="0">
                <a:solidFill>
                  <a:srgbClr val="FF0000"/>
                </a:solidFill>
              </a:rPr>
              <a:t>lazy</a:t>
            </a:r>
            <a:r>
              <a:rPr lang="en-US" altLang="zh-CN" dirty="0"/>
              <a:t>, </a:t>
            </a:r>
          </a:p>
          <a:p>
            <a:pPr lvl="1"/>
            <a:r>
              <a:rPr lang="en-US" altLang="zh-CN" dirty="0"/>
              <a:t>in that they </a:t>
            </a:r>
            <a:r>
              <a:rPr lang="en-US" altLang="zh-CN" dirty="0">
                <a:solidFill>
                  <a:srgbClr val="FF0000"/>
                </a:solidFill>
              </a:rPr>
              <a:t>do not compute their results right away</a:t>
            </a:r>
            <a:r>
              <a:rPr lang="en-US" altLang="zh-CN" dirty="0"/>
              <a:t>. </a:t>
            </a:r>
          </a:p>
          <a:p>
            <a:pPr lvl="1"/>
            <a:r>
              <a:rPr lang="en-US" altLang="zh-CN" dirty="0"/>
              <a:t>Instead, they just remember the transformations applied to some base dataset (e.g. a file). The transformations are only computed when an action requires a result to be returned to the driver program. </a:t>
            </a:r>
          </a:p>
          <a:p>
            <a:pPr lvl="1"/>
            <a:r>
              <a:rPr lang="en-US" altLang="zh-CN" dirty="0"/>
              <a:t>This design enables Spark to run more efficiently. For example, we can realize that a dataset created through map will be used in a reduce and return only the result of the reduce to the driver, rather than the larger mapped dataset.</a:t>
            </a:r>
          </a:p>
          <a:p>
            <a:pPr lvl="1"/>
            <a:endParaRPr lang="en-US" altLang="zh-CN" dirty="0"/>
          </a:p>
          <a:p>
            <a:pPr lvl="1"/>
            <a:r>
              <a:rPr lang="en-US" altLang="zh-CN" dirty="0"/>
              <a:t>By default, each transformed RDD may be recomputed each time you run an action on it. However, you may also </a:t>
            </a:r>
            <a:r>
              <a:rPr lang="en-US" altLang="zh-CN" i="1" dirty="0">
                <a:solidFill>
                  <a:srgbClr val="FF0000"/>
                </a:solidFill>
              </a:rPr>
              <a:t>persist</a:t>
            </a:r>
            <a:r>
              <a:rPr lang="en-US" altLang="zh-CN" dirty="0"/>
              <a:t> an RDD in memory using the </a:t>
            </a:r>
            <a:r>
              <a:rPr lang="en-US" altLang="zh-CN" dirty="0">
                <a:solidFill>
                  <a:srgbClr val="FF0000"/>
                </a:solidFill>
              </a:rPr>
              <a:t>persist</a:t>
            </a:r>
            <a:r>
              <a:rPr lang="en-US" altLang="zh-CN" dirty="0"/>
              <a:t> (or </a:t>
            </a:r>
            <a:r>
              <a:rPr lang="en-US" altLang="zh-CN" dirty="0">
                <a:solidFill>
                  <a:srgbClr val="FF0000"/>
                </a:solidFill>
              </a:rPr>
              <a:t>cache</a:t>
            </a:r>
            <a:r>
              <a:rPr lang="en-US" altLang="zh-CN" dirty="0"/>
              <a:t>) method, in which case Spark will keep the elements around on the cluster for much faster access the next time you query it. </a:t>
            </a:r>
          </a:p>
          <a:p>
            <a:pPr lvl="1"/>
            <a:r>
              <a:rPr lang="en-US" altLang="zh-CN" dirty="0"/>
              <a:t>There is also support for persisting RDDs on disk, or replicated across multiple nodes.</a:t>
            </a:r>
          </a:p>
          <a:p>
            <a:endParaRPr kumimoji="1" lang="zh-CN" altLang="en-US" dirty="0"/>
          </a:p>
        </p:txBody>
      </p:sp>
      <p:sp>
        <p:nvSpPr>
          <p:cNvPr id="4" name="灯片编号占位符 3">
            <a:extLst>
              <a:ext uri="{FF2B5EF4-FFF2-40B4-BE49-F238E27FC236}">
                <a16:creationId xmlns:a16="http://schemas.microsoft.com/office/drawing/2014/main" id="{9E772838-095B-F542-B517-2686CA9ACE9B}"/>
              </a:ext>
            </a:extLst>
          </p:cNvPr>
          <p:cNvSpPr>
            <a:spLocks noGrp="1"/>
          </p:cNvSpPr>
          <p:nvPr>
            <p:ph type="sldNum" sz="quarter" idx="12"/>
          </p:nvPr>
        </p:nvSpPr>
        <p:spPr/>
        <p:txBody>
          <a:bodyPr/>
          <a:lstStyle/>
          <a:p>
            <a:fld id="{CB818ED7-1FAF-4BEC-A906-EB6564C334EB}" type="slidenum">
              <a:rPr lang="zh-CN" altLang="en-US" smtClean="0"/>
              <a:pPr/>
              <a:t>39</a:t>
            </a:fld>
            <a:endParaRPr lang="zh-CN" altLang="en-US" dirty="0"/>
          </a:p>
        </p:txBody>
      </p:sp>
    </p:spTree>
    <p:extLst>
      <p:ext uri="{BB962C8B-B14F-4D97-AF65-F5344CB8AC3E}">
        <p14:creationId xmlns:p14="http://schemas.microsoft.com/office/powerpoint/2010/main" val="3479144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77919-9F5C-4E2E-902D-01B8CA3E782E}"/>
              </a:ext>
            </a:extLst>
          </p:cNvPr>
          <p:cNvSpPr>
            <a:spLocks noGrp="1"/>
          </p:cNvSpPr>
          <p:nvPr>
            <p:ph type="title"/>
          </p:nvPr>
        </p:nvSpPr>
        <p:spPr/>
        <p:txBody>
          <a:bodyPr/>
          <a:lstStyle/>
          <a:p>
            <a:r>
              <a:rPr lang="en-US" altLang="zh-CN" dirty="0"/>
              <a:t>Spark</a:t>
            </a:r>
            <a:endParaRPr lang="zh-CN" altLang="en-US" dirty="0"/>
          </a:p>
        </p:txBody>
      </p:sp>
      <p:sp>
        <p:nvSpPr>
          <p:cNvPr id="3" name="内容占位符 2">
            <a:extLst>
              <a:ext uri="{FF2B5EF4-FFF2-40B4-BE49-F238E27FC236}">
                <a16:creationId xmlns:a16="http://schemas.microsoft.com/office/drawing/2014/main" id="{F2CF7902-F61F-4A0C-8886-935E515FEDE7}"/>
              </a:ext>
            </a:extLst>
          </p:cNvPr>
          <p:cNvSpPr>
            <a:spLocks noGrp="1"/>
          </p:cNvSpPr>
          <p:nvPr>
            <p:ph idx="1"/>
          </p:nvPr>
        </p:nvSpPr>
        <p:spPr/>
        <p:txBody>
          <a:bodyPr/>
          <a:lstStyle/>
          <a:p>
            <a:r>
              <a:rPr lang="en-US" altLang="zh-CN" b="1" dirty="0"/>
              <a:t>Batch/streaming data</a:t>
            </a:r>
          </a:p>
          <a:p>
            <a:pPr lvl="1"/>
            <a:r>
              <a:rPr lang="en-US" altLang="zh-CN" dirty="0"/>
              <a:t>Unify the processing of your data in batches and real-time streaming, using your preferred language: Python, SQL, Scala, Java or R.</a:t>
            </a:r>
          </a:p>
          <a:p>
            <a:r>
              <a:rPr lang="en-US" altLang="zh-CN" b="1" dirty="0"/>
              <a:t>SQL analytics</a:t>
            </a:r>
          </a:p>
          <a:p>
            <a:pPr lvl="1"/>
            <a:r>
              <a:rPr lang="en-US" altLang="zh-CN" dirty="0"/>
              <a:t>Execute fast, distributed ANSI SQL queries for dashboarding and ad-hoc reporting. Runs faster than most data warehouses. </a:t>
            </a:r>
          </a:p>
          <a:p>
            <a:r>
              <a:rPr lang="en-US" altLang="zh-CN" b="1" dirty="0"/>
              <a:t>Data science at scale</a:t>
            </a:r>
          </a:p>
          <a:p>
            <a:pPr lvl="1"/>
            <a:r>
              <a:rPr lang="en-US" altLang="zh-CN" dirty="0"/>
              <a:t>Perform Exploratory Data Analysis (EDA) on petabyte-scale data without having to resort to </a:t>
            </a:r>
            <a:r>
              <a:rPr lang="en-US" altLang="zh-CN" dirty="0" err="1"/>
              <a:t>downsampling</a:t>
            </a:r>
            <a:r>
              <a:rPr lang="en-US" altLang="zh-CN" dirty="0"/>
              <a:t> </a:t>
            </a:r>
          </a:p>
          <a:p>
            <a:r>
              <a:rPr lang="en-US" altLang="zh-CN" b="1" dirty="0"/>
              <a:t>Machine learning</a:t>
            </a:r>
          </a:p>
          <a:p>
            <a:pPr lvl="1"/>
            <a:r>
              <a:rPr lang="en-US" altLang="zh-CN" dirty="0"/>
              <a:t>Train machine learning algorithms on a laptop and use the same code to scale to fault-tolerant clusters of thousands of machines. </a:t>
            </a:r>
          </a:p>
          <a:p>
            <a:endParaRPr lang="en-US" altLang="zh-CN" dirty="0"/>
          </a:p>
          <a:p>
            <a:endParaRPr lang="zh-CN" altLang="en-US" dirty="0"/>
          </a:p>
        </p:txBody>
      </p:sp>
      <p:sp>
        <p:nvSpPr>
          <p:cNvPr id="4" name="灯片编号占位符 3">
            <a:extLst>
              <a:ext uri="{FF2B5EF4-FFF2-40B4-BE49-F238E27FC236}">
                <a16:creationId xmlns:a16="http://schemas.microsoft.com/office/drawing/2014/main" id="{2AD7D1E0-842C-44D6-9776-68C88ECB91E5}"/>
              </a:ext>
            </a:extLst>
          </p:cNvPr>
          <p:cNvSpPr>
            <a:spLocks noGrp="1"/>
          </p:cNvSpPr>
          <p:nvPr>
            <p:ph type="sldNum" sz="quarter" idx="12"/>
          </p:nvPr>
        </p:nvSpPr>
        <p:spPr/>
        <p:txBody>
          <a:bodyPr/>
          <a:lstStyle/>
          <a:p>
            <a:fld id="{CB818ED7-1FAF-4BEC-A906-EB6564C334EB}" type="slidenum">
              <a:rPr lang="zh-CN" altLang="en-US" smtClean="0"/>
              <a:pPr/>
              <a:t>4</a:t>
            </a:fld>
            <a:endParaRPr lang="zh-CN" altLang="en-US" dirty="0"/>
          </a:p>
        </p:txBody>
      </p:sp>
    </p:spTree>
    <p:extLst>
      <p:ext uri="{BB962C8B-B14F-4D97-AF65-F5344CB8AC3E}">
        <p14:creationId xmlns:p14="http://schemas.microsoft.com/office/powerpoint/2010/main" val="9030901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97475-A77D-4A67-A86A-5EF329E3E3C0}"/>
              </a:ext>
            </a:extLst>
          </p:cNvPr>
          <p:cNvSpPr>
            <a:spLocks noGrp="1"/>
          </p:cNvSpPr>
          <p:nvPr>
            <p:ph type="title"/>
          </p:nvPr>
        </p:nvSpPr>
        <p:spPr/>
        <p:txBody>
          <a:bodyPr/>
          <a:lstStyle/>
          <a:p>
            <a:r>
              <a:rPr lang="en-US" altLang="zh-CN" dirty="0"/>
              <a:t>RDD Transformations</a:t>
            </a:r>
            <a:endParaRPr lang="zh-CN" altLang="en-US" dirty="0"/>
          </a:p>
        </p:txBody>
      </p:sp>
      <p:sp>
        <p:nvSpPr>
          <p:cNvPr id="3" name="内容占位符 2">
            <a:extLst>
              <a:ext uri="{FF2B5EF4-FFF2-40B4-BE49-F238E27FC236}">
                <a16:creationId xmlns:a16="http://schemas.microsoft.com/office/drawing/2014/main" id="{74C5AD65-43D7-4526-A70B-1ABDA58C99BC}"/>
              </a:ext>
            </a:extLst>
          </p:cNvPr>
          <p:cNvSpPr>
            <a:spLocks noGrp="1"/>
          </p:cNvSpPr>
          <p:nvPr>
            <p:ph idx="1"/>
          </p:nvPr>
        </p:nvSpPr>
        <p:spPr/>
        <p:txBody>
          <a:bodyPr>
            <a:normAutofit/>
          </a:bodyPr>
          <a:lstStyle/>
          <a:p>
            <a:r>
              <a:rPr lang="en-US" altLang="zh-CN" dirty="0"/>
              <a:t>map</a:t>
            </a:r>
          </a:p>
          <a:p>
            <a:pPr lvl="1">
              <a:lnSpc>
                <a:spcPct val="80000"/>
              </a:lnSpc>
              <a:buNone/>
            </a:pPr>
            <a:r>
              <a:rPr lang="en-US" altLang="zh-CN" sz="1350" dirty="0">
                <a:solidFill>
                  <a:srgbClr val="0070C0"/>
                </a:solidFill>
                <a:latin typeface="Consolas" pitchFamily="49" charset="0"/>
                <a:cs typeface="Consolas" pitchFamily="49" charset="0"/>
              </a:rPr>
              <a:t>nums = sc.parallelize([1, 2, 3, 4])</a:t>
            </a:r>
          </a:p>
          <a:p>
            <a:pPr lvl="1">
              <a:lnSpc>
                <a:spcPct val="80000"/>
              </a:lnSpc>
              <a:buNone/>
            </a:pPr>
            <a:r>
              <a:rPr lang="en-US" altLang="zh-CN" sz="1350" dirty="0">
                <a:solidFill>
                  <a:srgbClr val="0070C0"/>
                </a:solidFill>
                <a:latin typeface="Consolas" pitchFamily="49" charset="0"/>
                <a:cs typeface="Consolas" pitchFamily="49" charset="0"/>
              </a:rPr>
              <a:t>squared = nums.map(lambda x: x * x).collect()</a:t>
            </a:r>
          </a:p>
          <a:p>
            <a:pPr lvl="1">
              <a:lnSpc>
                <a:spcPct val="80000"/>
              </a:lnSpc>
              <a:buNone/>
            </a:pPr>
            <a:endParaRPr lang="en-US" altLang="zh-CN" sz="1350" dirty="0">
              <a:solidFill>
                <a:srgbClr val="0070C0"/>
              </a:solidFill>
              <a:latin typeface="Consolas" pitchFamily="49" charset="0"/>
              <a:cs typeface="Consolas" pitchFamily="49" charset="0"/>
            </a:endParaRPr>
          </a:p>
          <a:p>
            <a:pPr lvl="1">
              <a:lnSpc>
                <a:spcPct val="80000"/>
              </a:lnSpc>
              <a:buNone/>
            </a:pPr>
            <a:endParaRPr lang="en-US" altLang="zh-CN" sz="1350" dirty="0">
              <a:solidFill>
                <a:srgbClr val="0070C0"/>
              </a:solidFill>
              <a:latin typeface="Consolas" pitchFamily="49" charset="0"/>
              <a:cs typeface="Consolas" pitchFamily="49" charset="0"/>
            </a:endParaRPr>
          </a:p>
          <a:p>
            <a:pPr lvl="1">
              <a:lnSpc>
                <a:spcPct val="80000"/>
              </a:lnSpc>
              <a:buNone/>
            </a:pPr>
            <a:endParaRPr lang="en-US" altLang="zh-CN" sz="1350" dirty="0">
              <a:solidFill>
                <a:srgbClr val="0070C0"/>
              </a:solidFill>
              <a:latin typeface="Consolas" pitchFamily="49" charset="0"/>
              <a:cs typeface="Consolas" pitchFamily="49" charset="0"/>
            </a:endParaRPr>
          </a:p>
          <a:p>
            <a:pPr lvl="1">
              <a:lnSpc>
                <a:spcPct val="80000"/>
              </a:lnSpc>
              <a:buNone/>
            </a:pPr>
            <a:endParaRPr lang="en-US" altLang="zh-CN" sz="1350" dirty="0">
              <a:solidFill>
                <a:srgbClr val="0070C0"/>
              </a:solidFill>
              <a:latin typeface="Consolas" pitchFamily="49" charset="0"/>
              <a:cs typeface="Consolas" pitchFamily="49" charset="0"/>
            </a:endParaRPr>
          </a:p>
          <a:p>
            <a:r>
              <a:rPr lang="en-US" altLang="zh-CN" dirty="0"/>
              <a:t>flatMap</a:t>
            </a:r>
          </a:p>
          <a:p>
            <a:pPr lvl="1">
              <a:lnSpc>
                <a:spcPct val="80000"/>
              </a:lnSpc>
              <a:buNone/>
            </a:pPr>
            <a:r>
              <a:rPr lang="en-US" altLang="zh-CN" sz="1350" dirty="0">
                <a:solidFill>
                  <a:srgbClr val="0070C0"/>
                </a:solidFill>
                <a:latin typeface="Consolas" pitchFamily="49" charset="0"/>
                <a:cs typeface="Consolas" pitchFamily="49" charset="0"/>
              </a:rPr>
              <a:t>lines = sc.parallelize(["hello world", "hi"])</a:t>
            </a:r>
          </a:p>
          <a:p>
            <a:pPr lvl="1">
              <a:lnSpc>
                <a:spcPct val="80000"/>
              </a:lnSpc>
              <a:buNone/>
            </a:pPr>
            <a:r>
              <a:rPr lang="en-US" altLang="zh-CN" sz="1350" dirty="0">
                <a:solidFill>
                  <a:srgbClr val="0070C0"/>
                </a:solidFill>
                <a:latin typeface="Consolas" pitchFamily="49" charset="0"/>
                <a:cs typeface="Consolas" pitchFamily="49" charset="0"/>
              </a:rPr>
              <a:t>words = </a:t>
            </a:r>
            <a:r>
              <a:rPr lang="en-US" altLang="zh-CN" sz="1350" dirty="0" err="1">
                <a:solidFill>
                  <a:srgbClr val="0070C0"/>
                </a:solidFill>
                <a:latin typeface="Consolas" pitchFamily="49" charset="0"/>
                <a:cs typeface="Consolas" pitchFamily="49" charset="0"/>
              </a:rPr>
              <a:t>lines.flatMap</a:t>
            </a:r>
            <a:r>
              <a:rPr lang="en-US" altLang="zh-CN" sz="1350" dirty="0">
                <a:solidFill>
                  <a:srgbClr val="0070C0"/>
                </a:solidFill>
                <a:latin typeface="Consolas" pitchFamily="49" charset="0"/>
                <a:cs typeface="Consolas" pitchFamily="49" charset="0"/>
              </a:rPr>
              <a:t>(lambda line: </a:t>
            </a:r>
            <a:r>
              <a:rPr lang="en-US" altLang="zh-CN" sz="1350" dirty="0" err="1">
                <a:solidFill>
                  <a:srgbClr val="0070C0"/>
                </a:solidFill>
                <a:latin typeface="Consolas" pitchFamily="49" charset="0"/>
                <a:cs typeface="Consolas" pitchFamily="49" charset="0"/>
              </a:rPr>
              <a:t>line.split</a:t>
            </a:r>
            <a:r>
              <a:rPr lang="en-US" altLang="zh-CN" sz="1350" dirty="0">
                <a:solidFill>
                  <a:srgbClr val="0070C0"/>
                </a:solidFill>
                <a:latin typeface="Consolas" pitchFamily="49" charset="0"/>
                <a:cs typeface="Consolas" pitchFamily="49" charset="0"/>
              </a:rPr>
              <a:t>(" "))</a:t>
            </a:r>
          </a:p>
          <a:p>
            <a:pPr lvl="1">
              <a:lnSpc>
                <a:spcPct val="80000"/>
              </a:lnSpc>
              <a:buNone/>
            </a:pPr>
            <a:endParaRPr lang="en-US" altLang="zh-CN" sz="1350" dirty="0">
              <a:solidFill>
                <a:srgbClr val="0070C0"/>
              </a:solidFill>
              <a:latin typeface="Consolas" pitchFamily="49" charset="0"/>
              <a:cs typeface="Consolas" pitchFamily="49" charset="0"/>
            </a:endParaRPr>
          </a:p>
          <a:p>
            <a:pPr lvl="1">
              <a:lnSpc>
                <a:spcPct val="80000"/>
              </a:lnSpc>
              <a:buNone/>
            </a:pPr>
            <a:endParaRPr lang="en-US" altLang="zh-CN" sz="1350" dirty="0">
              <a:solidFill>
                <a:srgbClr val="0070C0"/>
              </a:solidFill>
              <a:latin typeface="Consolas" pitchFamily="49" charset="0"/>
              <a:cs typeface="Consolas" pitchFamily="49" charset="0"/>
            </a:endParaRPr>
          </a:p>
          <a:p>
            <a:pPr lvl="1"/>
            <a:endParaRPr lang="en-US" altLang="zh-CN" dirty="0"/>
          </a:p>
          <a:p>
            <a:pPr lvl="1"/>
            <a:endParaRPr lang="en-US" altLang="zh-CN" dirty="0"/>
          </a:p>
          <a:p>
            <a:endParaRPr lang="en-US" altLang="zh-CN" dirty="0"/>
          </a:p>
        </p:txBody>
      </p:sp>
      <p:sp>
        <p:nvSpPr>
          <p:cNvPr id="4" name="灯片编号占位符 3">
            <a:extLst>
              <a:ext uri="{FF2B5EF4-FFF2-40B4-BE49-F238E27FC236}">
                <a16:creationId xmlns:a16="http://schemas.microsoft.com/office/drawing/2014/main" id="{405BD488-90EE-41AF-9884-A45BC8A136CA}"/>
              </a:ext>
            </a:extLst>
          </p:cNvPr>
          <p:cNvSpPr>
            <a:spLocks noGrp="1"/>
          </p:cNvSpPr>
          <p:nvPr>
            <p:ph type="sldNum" sz="quarter" idx="12"/>
          </p:nvPr>
        </p:nvSpPr>
        <p:spPr/>
        <p:txBody>
          <a:bodyPr/>
          <a:lstStyle/>
          <a:p>
            <a:fld id="{CB818ED7-1FAF-4BEC-A906-EB6564C334EB}" type="slidenum">
              <a:rPr lang="zh-CN" altLang="en-US" smtClean="0"/>
              <a:pPr/>
              <a:t>40</a:t>
            </a:fld>
            <a:endParaRPr lang="zh-CN" altLang="en-US" dirty="0"/>
          </a:p>
        </p:txBody>
      </p:sp>
    </p:spTree>
    <p:extLst>
      <p:ext uri="{BB962C8B-B14F-4D97-AF65-F5344CB8AC3E}">
        <p14:creationId xmlns:p14="http://schemas.microsoft.com/office/powerpoint/2010/main" val="2659288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97475-A77D-4A67-A86A-5EF329E3E3C0}"/>
              </a:ext>
            </a:extLst>
          </p:cNvPr>
          <p:cNvSpPr>
            <a:spLocks noGrp="1"/>
          </p:cNvSpPr>
          <p:nvPr>
            <p:ph type="title"/>
          </p:nvPr>
        </p:nvSpPr>
        <p:spPr/>
        <p:txBody>
          <a:bodyPr/>
          <a:lstStyle/>
          <a:p>
            <a:r>
              <a:rPr lang="en-US" altLang="zh-CN" dirty="0"/>
              <a:t>RDD Transformations</a:t>
            </a:r>
            <a:endParaRPr lang="zh-CN" altLang="en-US" dirty="0"/>
          </a:p>
        </p:txBody>
      </p:sp>
      <p:sp>
        <p:nvSpPr>
          <p:cNvPr id="3" name="内容占位符 2">
            <a:extLst>
              <a:ext uri="{FF2B5EF4-FFF2-40B4-BE49-F238E27FC236}">
                <a16:creationId xmlns:a16="http://schemas.microsoft.com/office/drawing/2014/main" id="{74C5AD65-43D7-4526-A70B-1ABDA58C99BC}"/>
              </a:ext>
            </a:extLst>
          </p:cNvPr>
          <p:cNvSpPr>
            <a:spLocks noGrp="1"/>
          </p:cNvSpPr>
          <p:nvPr>
            <p:ph idx="1"/>
          </p:nvPr>
        </p:nvSpPr>
        <p:spPr/>
        <p:txBody>
          <a:bodyPr>
            <a:normAutofit/>
          </a:bodyPr>
          <a:lstStyle/>
          <a:p>
            <a:r>
              <a:rPr lang="en-US" altLang="zh-CN" dirty="0"/>
              <a:t>filter</a:t>
            </a:r>
          </a:p>
          <a:p>
            <a:pPr lvl="1">
              <a:lnSpc>
                <a:spcPct val="80000"/>
              </a:lnSpc>
              <a:buNone/>
            </a:pPr>
            <a:r>
              <a:rPr lang="en-US" altLang="zh-CN" sz="1350" dirty="0" err="1">
                <a:solidFill>
                  <a:srgbClr val="0070C0"/>
                </a:solidFill>
                <a:latin typeface="Consolas" pitchFamily="49" charset="0"/>
                <a:cs typeface="Consolas" pitchFamily="49" charset="0"/>
              </a:rPr>
              <a:t>inputRDD</a:t>
            </a:r>
            <a:r>
              <a:rPr lang="en-US" altLang="zh-CN" sz="1350" dirty="0">
                <a:solidFill>
                  <a:srgbClr val="0070C0"/>
                </a:solidFill>
                <a:latin typeface="Consolas" pitchFamily="49" charset="0"/>
                <a:cs typeface="Consolas" pitchFamily="49" charset="0"/>
              </a:rPr>
              <a:t> = </a:t>
            </a:r>
            <a:r>
              <a:rPr lang="en-US" altLang="zh-CN" sz="1350" dirty="0" err="1">
                <a:solidFill>
                  <a:srgbClr val="0070C0"/>
                </a:solidFill>
                <a:latin typeface="Consolas" pitchFamily="49" charset="0"/>
                <a:cs typeface="Consolas" pitchFamily="49" charset="0"/>
              </a:rPr>
              <a:t>sc.textFile</a:t>
            </a:r>
            <a:r>
              <a:rPr lang="en-US" altLang="zh-CN" sz="1350" dirty="0">
                <a:solidFill>
                  <a:srgbClr val="0070C0"/>
                </a:solidFill>
                <a:latin typeface="Consolas" pitchFamily="49" charset="0"/>
                <a:cs typeface="Consolas" pitchFamily="49" charset="0"/>
              </a:rPr>
              <a:t>("log.txt")</a:t>
            </a:r>
          </a:p>
          <a:p>
            <a:pPr lvl="1">
              <a:lnSpc>
                <a:spcPct val="80000"/>
              </a:lnSpc>
              <a:buNone/>
            </a:pPr>
            <a:r>
              <a:rPr lang="en-US" altLang="zh-CN" sz="1350" dirty="0" err="1">
                <a:solidFill>
                  <a:srgbClr val="0070C0"/>
                </a:solidFill>
                <a:latin typeface="Consolas" pitchFamily="49" charset="0"/>
                <a:cs typeface="Consolas" pitchFamily="49" charset="0"/>
              </a:rPr>
              <a:t>errorsRDD</a:t>
            </a:r>
            <a:r>
              <a:rPr lang="en-US" altLang="zh-CN" sz="1350" dirty="0">
                <a:solidFill>
                  <a:srgbClr val="0070C0"/>
                </a:solidFill>
                <a:latin typeface="Consolas" pitchFamily="49" charset="0"/>
                <a:cs typeface="Consolas" pitchFamily="49" charset="0"/>
              </a:rPr>
              <a:t> = </a:t>
            </a:r>
            <a:r>
              <a:rPr lang="en-US" altLang="zh-CN" sz="1350" dirty="0" err="1">
                <a:solidFill>
                  <a:srgbClr val="0070C0"/>
                </a:solidFill>
                <a:latin typeface="Consolas" pitchFamily="49" charset="0"/>
                <a:cs typeface="Consolas" pitchFamily="49" charset="0"/>
              </a:rPr>
              <a:t>inputRDD.filter</a:t>
            </a:r>
            <a:r>
              <a:rPr lang="en-US" altLang="zh-CN" sz="1350" dirty="0">
                <a:solidFill>
                  <a:srgbClr val="0070C0"/>
                </a:solidFill>
                <a:latin typeface="Consolas" pitchFamily="49" charset="0"/>
                <a:cs typeface="Consolas" pitchFamily="49" charset="0"/>
              </a:rPr>
              <a:t>(</a:t>
            </a:r>
            <a:r>
              <a:rPr lang="en-US" altLang="zh-CN" sz="1350" dirty="0" err="1">
                <a:solidFill>
                  <a:srgbClr val="0070C0"/>
                </a:solidFill>
                <a:latin typeface="Consolas" pitchFamily="49" charset="0"/>
                <a:cs typeface="Consolas" pitchFamily="49" charset="0"/>
              </a:rPr>
              <a:t>lamda</a:t>
            </a:r>
            <a:r>
              <a:rPr lang="en-US" altLang="zh-CN" sz="1350" dirty="0">
                <a:solidFill>
                  <a:srgbClr val="0070C0"/>
                </a:solidFill>
                <a:latin typeface="Consolas" pitchFamily="49" charset="0"/>
                <a:cs typeface="Consolas" pitchFamily="49" charset="0"/>
              </a:rPr>
              <a:t> x: "error" in x)</a:t>
            </a:r>
          </a:p>
          <a:p>
            <a:pPr lvl="1">
              <a:lnSpc>
                <a:spcPct val="80000"/>
              </a:lnSpc>
              <a:buNone/>
            </a:pPr>
            <a:r>
              <a:rPr lang="en-US" altLang="zh-CN" sz="1350" dirty="0" err="1">
                <a:solidFill>
                  <a:srgbClr val="0070C0"/>
                </a:solidFill>
                <a:latin typeface="Consolas" pitchFamily="49" charset="0"/>
                <a:cs typeface="Consolas" pitchFamily="49" charset="0"/>
              </a:rPr>
              <a:t>warningsRDD</a:t>
            </a:r>
            <a:r>
              <a:rPr lang="en-US" altLang="zh-CN" sz="1350" dirty="0">
                <a:solidFill>
                  <a:srgbClr val="0070C0"/>
                </a:solidFill>
                <a:latin typeface="Consolas" pitchFamily="49" charset="0"/>
                <a:cs typeface="Consolas" pitchFamily="49" charset="0"/>
              </a:rPr>
              <a:t> = </a:t>
            </a:r>
            <a:r>
              <a:rPr lang="en-US" altLang="zh-CN" sz="1350" dirty="0" err="1">
                <a:solidFill>
                  <a:srgbClr val="0070C0"/>
                </a:solidFill>
                <a:latin typeface="Consolas" pitchFamily="49" charset="0"/>
                <a:cs typeface="Consolas" pitchFamily="49" charset="0"/>
              </a:rPr>
              <a:t>inputRDD.filter</a:t>
            </a:r>
            <a:r>
              <a:rPr lang="en-US" altLang="zh-CN" sz="1350" dirty="0">
                <a:solidFill>
                  <a:srgbClr val="0070C0"/>
                </a:solidFill>
                <a:latin typeface="Consolas" pitchFamily="49" charset="0"/>
                <a:cs typeface="Consolas" pitchFamily="49" charset="0"/>
              </a:rPr>
              <a:t>(</a:t>
            </a:r>
            <a:r>
              <a:rPr lang="en-US" altLang="zh-CN" sz="1350" dirty="0" err="1">
                <a:solidFill>
                  <a:srgbClr val="0070C0"/>
                </a:solidFill>
                <a:latin typeface="Consolas" pitchFamily="49" charset="0"/>
                <a:cs typeface="Consolas" pitchFamily="49" charset="0"/>
              </a:rPr>
              <a:t>lamda</a:t>
            </a:r>
            <a:r>
              <a:rPr lang="en-US" altLang="zh-CN" sz="1350" dirty="0">
                <a:solidFill>
                  <a:srgbClr val="0070C0"/>
                </a:solidFill>
                <a:latin typeface="Consolas" pitchFamily="49" charset="0"/>
                <a:cs typeface="Consolas" pitchFamily="49" charset="0"/>
              </a:rPr>
              <a:t> x: "warning" in x)</a:t>
            </a:r>
          </a:p>
          <a:p>
            <a:pPr lvl="1">
              <a:lnSpc>
                <a:spcPct val="80000"/>
              </a:lnSpc>
              <a:buNone/>
            </a:pPr>
            <a:endParaRPr lang="en-US" altLang="zh-CN" sz="1350" dirty="0">
              <a:solidFill>
                <a:srgbClr val="0070C0"/>
              </a:solidFill>
              <a:latin typeface="Consolas" pitchFamily="49" charset="0"/>
              <a:cs typeface="Consolas" pitchFamily="49" charset="0"/>
            </a:endParaRPr>
          </a:p>
          <a:p>
            <a:pPr lvl="1">
              <a:lnSpc>
                <a:spcPct val="80000"/>
              </a:lnSpc>
              <a:buNone/>
            </a:pPr>
            <a:endParaRPr lang="en-US" altLang="zh-CN" sz="1350" dirty="0">
              <a:solidFill>
                <a:srgbClr val="0070C0"/>
              </a:solidFill>
              <a:latin typeface="Consolas" pitchFamily="49" charset="0"/>
              <a:cs typeface="Consolas" pitchFamily="49" charset="0"/>
            </a:endParaRPr>
          </a:p>
          <a:p>
            <a:pPr lvl="1">
              <a:lnSpc>
                <a:spcPct val="80000"/>
              </a:lnSpc>
              <a:buNone/>
            </a:pPr>
            <a:endParaRPr lang="en-US" altLang="zh-CN" sz="1350" dirty="0">
              <a:solidFill>
                <a:srgbClr val="0070C0"/>
              </a:solidFill>
              <a:latin typeface="Consolas" pitchFamily="49" charset="0"/>
              <a:cs typeface="Consolas" pitchFamily="49" charset="0"/>
            </a:endParaRPr>
          </a:p>
          <a:p>
            <a:r>
              <a:rPr lang="en-US" altLang="zh-CN" dirty="0"/>
              <a:t>union</a:t>
            </a:r>
          </a:p>
          <a:p>
            <a:pPr lvl="1">
              <a:lnSpc>
                <a:spcPct val="80000"/>
              </a:lnSpc>
              <a:buNone/>
            </a:pPr>
            <a:r>
              <a:rPr lang="en-US" altLang="zh-CN" sz="1350" dirty="0" err="1">
                <a:solidFill>
                  <a:srgbClr val="0070C0"/>
                </a:solidFill>
                <a:latin typeface="Consolas" pitchFamily="49" charset="0"/>
                <a:cs typeface="Consolas" pitchFamily="49" charset="0"/>
              </a:rPr>
              <a:t>badLinesRDD</a:t>
            </a:r>
            <a:r>
              <a:rPr lang="en-US" altLang="zh-CN" sz="1350" dirty="0">
                <a:solidFill>
                  <a:srgbClr val="0070C0"/>
                </a:solidFill>
                <a:latin typeface="Consolas" pitchFamily="49" charset="0"/>
                <a:cs typeface="Consolas" pitchFamily="49" charset="0"/>
              </a:rPr>
              <a:t> = </a:t>
            </a:r>
            <a:r>
              <a:rPr lang="en-US" altLang="zh-CN" sz="1350" dirty="0" err="1">
                <a:solidFill>
                  <a:srgbClr val="0070C0"/>
                </a:solidFill>
                <a:latin typeface="Consolas" pitchFamily="49" charset="0"/>
                <a:cs typeface="Consolas" pitchFamily="49" charset="0"/>
              </a:rPr>
              <a:t>errorsRDD.union</a:t>
            </a:r>
            <a:r>
              <a:rPr lang="en-US" altLang="zh-CN" sz="1350" dirty="0">
                <a:solidFill>
                  <a:srgbClr val="0070C0"/>
                </a:solidFill>
                <a:latin typeface="Consolas" pitchFamily="49" charset="0"/>
                <a:cs typeface="Consolas" pitchFamily="49" charset="0"/>
              </a:rPr>
              <a:t>(</a:t>
            </a:r>
            <a:r>
              <a:rPr lang="en-US" altLang="zh-CN" sz="1350" dirty="0" err="1">
                <a:solidFill>
                  <a:srgbClr val="0070C0"/>
                </a:solidFill>
                <a:latin typeface="Consolas" pitchFamily="49" charset="0"/>
                <a:cs typeface="Consolas" pitchFamily="49" charset="0"/>
              </a:rPr>
              <a:t>warningsRDD</a:t>
            </a:r>
            <a:r>
              <a:rPr lang="en-US" altLang="zh-CN" sz="1350" dirty="0">
                <a:solidFill>
                  <a:srgbClr val="0070C0"/>
                </a:solidFill>
                <a:latin typeface="Consolas" pitchFamily="49" charset="0"/>
                <a:cs typeface="Consolas" pitchFamily="49" charset="0"/>
              </a:rPr>
              <a:t>)</a:t>
            </a:r>
          </a:p>
          <a:p>
            <a:pPr lvl="1">
              <a:lnSpc>
                <a:spcPct val="80000"/>
              </a:lnSpc>
              <a:buNone/>
            </a:pPr>
            <a:endParaRPr lang="en-US" altLang="zh-CN" sz="1350" dirty="0">
              <a:solidFill>
                <a:srgbClr val="0070C0"/>
              </a:solidFill>
              <a:latin typeface="Consolas" pitchFamily="49" charset="0"/>
              <a:cs typeface="Consolas" pitchFamily="49" charset="0"/>
            </a:endParaRPr>
          </a:p>
          <a:p>
            <a:pPr lvl="1"/>
            <a:endParaRPr lang="en-US" altLang="zh-CN" dirty="0"/>
          </a:p>
          <a:p>
            <a:pPr lvl="1"/>
            <a:endParaRPr lang="en-US" altLang="zh-CN" dirty="0"/>
          </a:p>
          <a:p>
            <a:endParaRPr lang="en-US" altLang="zh-CN" dirty="0"/>
          </a:p>
        </p:txBody>
      </p:sp>
      <p:sp>
        <p:nvSpPr>
          <p:cNvPr id="4" name="灯片编号占位符 3">
            <a:extLst>
              <a:ext uri="{FF2B5EF4-FFF2-40B4-BE49-F238E27FC236}">
                <a16:creationId xmlns:a16="http://schemas.microsoft.com/office/drawing/2014/main" id="{405BD488-90EE-41AF-9884-A45BC8A136CA}"/>
              </a:ext>
            </a:extLst>
          </p:cNvPr>
          <p:cNvSpPr>
            <a:spLocks noGrp="1"/>
          </p:cNvSpPr>
          <p:nvPr>
            <p:ph type="sldNum" sz="quarter" idx="12"/>
          </p:nvPr>
        </p:nvSpPr>
        <p:spPr/>
        <p:txBody>
          <a:bodyPr/>
          <a:lstStyle/>
          <a:p>
            <a:fld id="{CB818ED7-1FAF-4BEC-A906-EB6564C334EB}" type="slidenum">
              <a:rPr lang="zh-CN" altLang="en-US" smtClean="0"/>
              <a:pPr/>
              <a:t>41</a:t>
            </a:fld>
            <a:endParaRPr lang="zh-CN" altLang="en-US" dirty="0"/>
          </a:p>
        </p:txBody>
      </p:sp>
      <p:pic>
        <p:nvPicPr>
          <p:cNvPr id="5" name="图片 4">
            <a:extLst>
              <a:ext uri="{FF2B5EF4-FFF2-40B4-BE49-F238E27FC236}">
                <a16:creationId xmlns:a16="http://schemas.microsoft.com/office/drawing/2014/main" id="{0F92C6C2-7F3A-48FB-9F74-5793C0F5E93D}"/>
              </a:ext>
            </a:extLst>
          </p:cNvPr>
          <p:cNvPicPr>
            <a:picLocks noChangeAspect="1"/>
          </p:cNvPicPr>
          <p:nvPr/>
        </p:nvPicPr>
        <p:blipFill>
          <a:blip r:embed="rId3"/>
          <a:stretch>
            <a:fillRect/>
          </a:stretch>
        </p:blipFill>
        <p:spPr>
          <a:xfrm>
            <a:off x="5405139" y="2949793"/>
            <a:ext cx="2504015" cy="1567829"/>
          </a:xfrm>
          <a:prstGeom prst="rect">
            <a:avLst/>
          </a:prstGeom>
        </p:spPr>
      </p:pic>
    </p:spTree>
    <p:extLst>
      <p:ext uri="{BB962C8B-B14F-4D97-AF65-F5344CB8AC3E}">
        <p14:creationId xmlns:p14="http://schemas.microsoft.com/office/powerpoint/2010/main" val="4176473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BF78F-051A-4DF5-9557-0DAF33078FF7}"/>
              </a:ext>
            </a:extLst>
          </p:cNvPr>
          <p:cNvSpPr>
            <a:spLocks noGrp="1"/>
          </p:cNvSpPr>
          <p:nvPr>
            <p:ph type="title"/>
          </p:nvPr>
        </p:nvSpPr>
        <p:spPr/>
        <p:txBody>
          <a:bodyPr/>
          <a:lstStyle/>
          <a:p>
            <a:r>
              <a:rPr lang="en-US" altLang="zh-CN" dirty="0"/>
              <a:t>RDD Transformations</a:t>
            </a:r>
            <a:endParaRPr lang="zh-CN" altLang="en-US" dirty="0"/>
          </a:p>
        </p:txBody>
      </p:sp>
      <p:sp>
        <p:nvSpPr>
          <p:cNvPr id="4" name="灯片编号占位符 3">
            <a:extLst>
              <a:ext uri="{FF2B5EF4-FFF2-40B4-BE49-F238E27FC236}">
                <a16:creationId xmlns:a16="http://schemas.microsoft.com/office/drawing/2014/main" id="{E19B266E-3DE1-493B-873C-39B3013516D8}"/>
              </a:ext>
            </a:extLst>
          </p:cNvPr>
          <p:cNvSpPr>
            <a:spLocks noGrp="1"/>
          </p:cNvSpPr>
          <p:nvPr>
            <p:ph type="sldNum" sz="quarter" idx="12"/>
          </p:nvPr>
        </p:nvSpPr>
        <p:spPr/>
        <p:txBody>
          <a:bodyPr/>
          <a:lstStyle/>
          <a:p>
            <a:fld id="{CB818ED7-1FAF-4BEC-A906-EB6564C334EB}" type="slidenum">
              <a:rPr lang="zh-CN" altLang="en-US" smtClean="0"/>
              <a:pPr/>
              <a:t>42</a:t>
            </a:fld>
            <a:endParaRPr lang="zh-CN" altLang="en-US" dirty="0"/>
          </a:p>
        </p:txBody>
      </p:sp>
      <p:sp>
        <p:nvSpPr>
          <p:cNvPr id="6" name="文本框 5">
            <a:extLst>
              <a:ext uri="{FF2B5EF4-FFF2-40B4-BE49-F238E27FC236}">
                <a16:creationId xmlns:a16="http://schemas.microsoft.com/office/drawing/2014/main" id="{AADEF6B4-F554-4E1D-8EF4-AC17143A2DC0}"/>
              </a:ext>
            </a:extLst>
          </p:cNvPr>
          <p:cNvSpPr txBox="1"/>
          <p:nvPr/>
        </p:nvSpPr>
        <p:spPr>
          <a:xfrm>
            <a:off x="461426" y="1007831"/>
            <a:ext cx="3564396" cy="400110"/>
          </a:xfrm>
          <a:prstGeom prst="rect">
            <a:avLst/>
          </a:prstGeom>
          <a:noFill/>
        </p:spPr>
        <p:txBody>
          <a:bodyPr wrap="square" rtlCol="0">
            <a:spAutoFit/>
          </a:bodyPr>
          <a:lstStyle/>
          <a:p>
            <a:r>
              <a:rPr lang="en-US" altLang="zh-CN" sz="2000" dirty="0"/>
              <a:t>For</a:t>
            </a:r>
            <a:r>
              <a:rPr lang="zh-CN" altLang="en-US" sz="2000" dirty="0"/>
              <a:t> </a:t>
            </a:r>
            <a:r>
              <a:rPr lang="en-US" altLang="zh-CN" sz="2000" dirty="0"/>
              <a:t>RDD</a:t>
            </a:r>
            <a:r>
              <a:rPr lang="zh-CN" altLang="en-US" sz="2000" dirty="0"/>
              <a:t> </a:t>
            </a:r>
            <a:r>
              <a:rPr lang="en-US" altLang="zh-CN" sz="2000" dirty="0"/>
              <a:t>{1, 2, 3, 3}</a:t>
            </a:r>
            <a:endParaRPr lang="zh-CN" altLang="en-US" sz="2000" dirty="0"/>
          </a:p>
        </p:txBody>
      </p:sp>
      <p:graphicFrame>
        <p:nvGraphicFramePr>
          <p:cNvPr id="8" name="内容占位符 7">
            <a:extLst>
              <a:ext uri="{FF2B5EF4-FFF2-40B4-BE49-F238E27FC236}">
                <a16:creationId xmlns:a16="http://schemas.microsoft.com/office/drawing/2014/main" id="{CE5CB937-FDAC-456B-9A36-9F46807B1C51}"/>
              </a:ext>
            </a:extLst>
          </p:cNvPr>
          <p:cNvGraphicFramePr>
            <a:graphicFrameLocks noGrp="1"/>
          </p:cNvGraphicFramePr>
          <p:nvPr>
            <p:ph idx="1"/>
            <p:extLst>
              <p:ext uri="{D42A27DB-BD31-4B8C-83A1-F6EECF244321}">
                <p14:modId xmlns:p14="http://schemas.microsoft.com/office/powerpoint/2010/main" val="2497651647"/>
              </p:ext>
            </p:extLst>
          </p:nvPr>
        </p:nvGraphicFramePr>
        <p:xfrm>
          <a:off x="467544" y="1437624"/>
          <a:ext cx="8424935" cy="3352800"/>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3430823923"/>
                    </a:ext>
                  </a:extLst>
                </a:gridCol>
                <a:gridCol w="2880320">
                  <a:extLst>
                    <a:ext uri="{9D8B030D-6E8A-4147-A177-3AD203B41FA5}">
                      <a16:colId xmlns:a16="http://schemas.microsoft.com/office/drawing/2014/main" val="1722318181"/>
                    </a:ext>
                  </a:extLst>
                </a:gridCol>
                <a:gridCol w="2236901">
                  <a:extLst>
                    <a:ext uri="{9D8B030D-6E8A-4147-A177-3AD203B41FA5}">
                      <a16:colId xmlns:a16="http://schemas.microsoft.com/office/drawing/2014/main" val="2217342046"/>
                    </a:ext>
                  </a:extLst>
                </a:gridCol>
                <a:gridCol w="1795546">
                  <a:extLst>
                    <a:ext uri="{9D8B030D-6E8A-4147-A177-3AD203B41FA5}">
                      <a16:colId xmlns:a16="http://schemas.microsoft.com/office/drawing/2014/main" val="801308007"/>
                    </a:ext>
                  </a:extLst>
                </a:gridCol>
              </a:tblGrid>
              <a:tr h="278130">
                <a:tc>
                  <a:txBody>
                    <a:bodyPr/>
                    <a:lstStyle/>
                    <a:p>
                      <a:r>
                        <a:rPr lang="en-US" altLang="zh-CN" sz="1600" b="0" i="0" u="none" strike="noStrike" kern="1200" baseline="0" dirty="0">
                          <a:solidFill>
                            <a:schemeClr val="lt1"/>
                          </a:solidFill>
                          <a:latin typeface="+mn-lt"/>
                          <a:ea typeface="+mn-ea"/>
                          <a:cs typeface="+mn-cs"/>
                        </a:rPr>
                        <a:t>Transformations</a:t>
                      </a:r>
                      <a:endParaRPr lang="zh-CN" altLang="en-US" sz="1600" b="0" dirty="0"/>
                    </a:p>
                  </a:txBody>
                  <a:tcPr marL="68580" marR="68580" marT="34290" marB="34290"/>
                </a:tc>
                <a:tc>
                  <a:txBody>
                    <a:bodyPr/>
                    <a:lstStyle/>
                    <a:p>
                      <a:r>
                        <a:rPr lang="en-US" altLang="zh-CN" sz="1600" b="0" i="0" kern="1200" dirty="0">
                          <a:solidFill>
                            <a:schemeClr val="lt1"/>
                          </a:solidFill>
                          <a:effectLst/>
                          <a:latin typeface="+mn-lt"/>
                          <a:ea typeface="+mn-ea"/>
                          <a:cs typeface="+mn-cs"/>
                        </a:rPr>
                        <a:t>Meaning</a:t>
                      </a:r>
                      <a:endParaRPr lang="zh-CN" altLang="en-US" sz="1600" b="0" dirty="0"/>
                    </a:p>
                  </a:txBody>
                  <a:tcPr marL="68580" marR="68580" marT="34290" marB="34290"/>
                </a:tc>
                <a:tc>
                  <a:txBody>
                    <a:bodyPr/>
                    <a:lstStyle/>
                    <a:p>
                      <a:r>
                        <a:rPr lang="en-US" altLang="zh-CN" sz="1600" b="0" i="0" u="none" strike="noStrike" kern="1200" baseline="0" dirty="0">
                          <a:solidFill>
                            <a:schemeClr val="lt1"/>
                          </a:solidFill>
                          <a:latin typeface="+mn-lt"/>
                          <a:ea typeface="+mn-ea"/>
                          <a:cs typeface="+mn-cs"/>
                        </a:rPr>
                        <a:t>Example</a:t>
                      </a:r>
                      <a:endParaRPr lang="zh-CN" altLang="en-US" sz="1600" b="0" dirty="0"/>
                    </a:p>
                  </a:txBody>
                  <a:tcPr marL="68580" marR="68580" marT="34290" marB="34290"/>
                </a:tc>
                <a:tc>
                  <a:txBody>
                    <a:bodyPr/>
                    <a:lstStyle/>
                    <a:p>
                      <a:r>
                        <a:rPr lang="en-US" altLang="zh-CN" sz="1600" b="0" dirty="0"/>
                        <a:t>Result</a:t>
                      </a:r>
                      <a:endParaRPr lang="zh-CN" altLang="en-US" sz="1600" b="0" dirty="0"/>
                    </a:p>
                  </a:txBody>
                  <a:tcPr marL="68580" marR="68580" marT="34290" marB="34290"/>
                </a:tc>
                <a:extLst>
                  <a:ext uri="{0D108BD9-81ED-4DB2-BD59-A6C34878D82A}">
                    <a16:rowId xmlns:a16="http://schemas.microsoft.com/office/drawing/2014/main" val="242718389"/>
                  </a:ext>
                </a:extLst>
              </a:tr>
              <a:tr h="617220">
                <a:tc>
                  <a:txBody>
                    <a:bodyPr/>
                    <a:lstStyle/>
                    <a:p>
                      <a:r>
                        <a:rPr lang="en-US" altLang="zh-CN" sz="1600" b="1" dirty="0"/>
                        <a:t>map</a:t>
                      </a:r>
                      <a:r>
                        <a:rPr lang="en-US" altLang="zh-CN" sz="1600" b="0" dirty="0"/>
                        <a:t>(</a:t>
                      </a:r>
                      <a:r>
                        <a:rPr lang="en-US" altLang="zh-CN" sz="1600" b="0" i="1" dirty="0" err="1"/>
                        <a:t>func</a:t>
                      </a:r>
                      <a:r>
                        <a:rPr lang="en-US" altLang="zh-CN" sz="1600" b="0" dirty="0"/>
                        <a:t>)</a:t>
                      </a:r>
                      <a:endParaRPr lang="zh-CN" altLang="en-US" sz="1600" b="0" dirty="0"/>
                    </a:p>
                  </a:txBody>
                  <a:tcPr marL="68580" marR="68580" marT="34290" marB="34290"/>
                </a:tc>
                <a:tc>
                  <a:txBody>
                    <a:bodyPr/>
                    <a:lstStyle/>
                    <a:p>
                      <a:pPr algn="l" fontAlgn="t"/>
                      <a:r>
                        <a:rPr lang="en-US" dirty="0">
                          <a:effectLst/>
                        </a:rPr>
                        <a:t>Return a new distributed dataset formed by passing each element of the source through a function </a:t>
                      </a:r>
                      <a:r>
                        <a:rPr lang="en-US" i="1" dirty="0" err="1">
                          <a:effectLst/>
                        </a:rPr>
                        <a:t>func</a:t>
                      </a:r>
                      <a:r>
                        <a:rPr lang="en-US" dirty="0">
                          <a:effectLst/>
                        </a:rPr>
                        <a:t>.</a:t>
                      </a:r>
                    </a:p>
                  </a:txBody>
                  <a:tcPr/>
                </a:tc>
                <a:tc>
                  <a:txBody>
                    <a:bodyPr/>
                    <a:lstStyle/>
                    <a:p>
                      <a:r>
                        <a:rPr lang="nn-NO" altLang="zh-CN" sz="1600" b="0" dirty="0"/>
                        <a:t>rdd.map(x =&gt; x + 1 )</a:t>
                      </a:r>
                      <a:endParaRPr lang="zh-CN" altLang="en-US" sz="1600" b="0" dirty="0"/>
                    </a:p>
                  </a:txBody>
                  <a:tcPr marL="68580" marR="68580" marT="34290" marB="34290"/>
                </a:tc>
                <a:tc>
                  <a:txBody>
                    <a:bodyPr/>
                    <a:lstStyle/>
                    <a:p>
                      <a:r>
                        <a:rPr lang="en-US" altLang="zh-CN" sz="1600" b="0" dirty="0"/>
                        <a:t>{2, 3, 4, 4}</a:t>
                      </a:r>
                      <a:endParaRPr lang="zh-CN" altLang="en-US" sz="1600" b="0" dirty="0"/>
                    </a:p>
                  </a:txBody>
                  <a:tcPr marL="68580" marR="68580" marT="34290" marB="34290"/>
                </a:tc>
                <a:extLst>
                  <a:ext uri="{0D108BD9-81ED-4DB2-BD59-A6C34878D82A}">
                    <a16:rowId xmlns:a16="http://schemas.microsoft.com/office/drawing/2014/main" val="2302364534"/>
                  </a:ext>
                </a:extLst>
              </a:tr>
              <a:tr h="800100">
                <a:tc>
                  <a:txBody>
                    <a:bodyPr/>
                    <a:lstStyle/>
                    <a:p>
                      <a:r>
                        <a:rPr lang="en-US" altLang="zh-CN" sz="1600" b="1" dirty="0"/>
                        <a:t>flatMap</a:t>
                      </a:r>
                      <a:r>
                        <a:rPr lang="en-US" altLang="zh-CN" sz="1600" b="0" dirty="0"/>
                        <a:t>(</a:t>
                      </a:r>
                      <a:r>
                        <a:rPr lang="en-US" altLang="zh-CN" sz="1600" b="0" i="1" dirty="0" err="1"/>
                        <a:t>func</a:t>
                      </a:r>
                      <a:r>
                        <a:rPr lang="en-US" altLang="zh-CN" sz="1600" b="0" dirty="0"/>
                        <a:t>)</a:t>
                      </a:r>
                      <a:endParaRPr lang="zh-CN" altLang="en-US" sz="1600" b="0" dirty="0"/>
                    </a:p>
                  </a:txBody>
                  <a:tcPr marL="68580" marR="68580" marT="34290" marB="34290"/>
                </a:tc>
                <a:tc>
                  <a:txBody>
                    <a:bodyPr/>
                    <a:lstStyle/>
                    <a:p>
                      <a:r>
                        <a:rPr lang="en-US" altLang="zh-CN" sz="1350" b="0" i="0" kern="1200" dirty="0">
                          <a:solidFill>
                            <a:schemeClr val="dk1"/>
                          </a:solidFill>
                          <a:effectLst/>
                          <a:latin typeface="+mn-lt"/>
                          <a:ea typeface="+mn-ea"/>
                          <a:cs typeface="+mn-cs"/>
                        </a:rPr>
                        <a:t>Similar to map, but each input item can be mapped to 0 or more output items (so </a:t>
                      </a:r>
                      <a:r>
                        <a:rPr lang="en-US" altLang="zh-CN" sz="1350" b="0" i="1" kern="1200" dirty="0" err="1">
                          <a:solidFill>
                            <a:schemeClr val="dk1"/>
                          </a:solidFill>
                          <a:effectLst/>
                          <a:latin typeface="+mn-lt"/>
                          <a:ea typeface="+mn-ea"/>
                          <a:cs typeface="+mn-cs"/>
                        </a:rPr>
                        <a:t>func</a:t>
                      </a:r>
                      <a:r>
                        <a:rPr lang="en-US" altLang="zh-CN" sz="1350" b="0" i="0" kern="1200" dirty="0">
                          <a:solidFill>
                            <a:schemeClr val="dk1"/>
                          </a:solidFill>
                          <a:effectLst/>
                          <a:latin typeface="+mn-lt"/>
                          <a:ea typeface="+mn-ea"/>
                          <a:cs typeface="+mn-cs"/>
                        </a:rPr>
                        <a:t> should return a Seq rather than a single item).</a:t>
                      </a:r>
                      <a:endParaRPr lang="zh-CN" altLang="en-US" dirty="0"/>
                    </a:p>
                  </a:txBody>
                  <a:tcPr/>
                </a:tc>
                <a:tc>
                  <a:txBody>
                    <a:bodyPr/>
                    <a:lstStyle/>
                    <a:p>
                      <a:r>
                        <a:rPr lang="en-US" altLang="zh-CN" sz="1600" b="0" dirty="0"/>
                        <a:t>rdd.flatMap(x =&gt; x.to(3) )</a:t>
                      </a:r>
                      <a:endParaRPr lang="zh-CN" altLang="en-US" sz="1600" b="0" dirty="0"/>
                    </a:p>
                  </a:txBody>
                  <a:tcPr marL="68580" marR="68580" marT="34290" marB="34290"/>
                </a:tc>
                <a:tc>
                  <a:txBody>
                    <a:bodyPr/>
                    <a:lstStyle/>
                    <a:p>
                      <a:r>
                        <a:rPr lang="en-US" altLang="zh-CN" sz="1600" b="0" dirty="0"/>
                        <a:t>{1, 2, 3, 2, 3, 3, 3}</a:t>
                      </a:r>
                      <a:endParaRPr lang="zh-CN" altLang="en-US" sz="1600" b="0" dirty="0"/>
                    </a:p>
                  </a:txBody>
                  <a:tcPr marL="68580" marR="68580" marT="34290" marB="34290"/>
                </a:tc>
                <a:extLst>
                  <a:ext uri="{0D108BD9-81ED-4DB2-BD59-A6C34878D82A}">
                    <a16:rowId xmlns:a16="http://schemas.microsoft.com/office/drawing/2014/main" val="3170473498"/>
                  </a:ext>
                </a:extLst>
              </a:tr>
              <a:tr h="617220">
                <a:tc>
                  <a:txBody>
                    <a:bodyPr/>
                    <a:lstStyle/>
                    <a:p>
                      <a:r>
                        <a:rPr lang="en-US" altLang="zh-CN" sz="1600" b="1" dirty="0"/>
                        <a:t>filter</a:t>
                      </a:r>
                      <a:r>
                        <a:rPr lang="en-US" altLang="zh-CN" sz="1600" b="0" dirty="0"/>
                        <a:t>(</a:t>
                      </a:r>
                      <a:r>
                        <a:rPr lang="en-US" altLang="zh-CN" sz="1600" b="0" i="1" dirty="0" err="1"/>
                        <a:t>func</a:t>
                      </a:r>
                      <a:r>
                        <a:rPr lang="en-US" altLang="zh-CN" sz="1600" b="0" dirty="0"/>
                        <a:t>)</a:t>
                      </a:r>
                      <a:endParaRPr lang="zh-CN" altLang="en-US" sz="1600" b="0" dirty="0"/>
                    </a:p>
                  </a:txBody>
                  <a:tcPr marL="68580" marR="68580" marT="34290" marB="34290"/>
                </a:tc>
                <a:tc>
                  <a:txBody>
                    <a:bodyPr/>
                    <a:lstStyle/>
                    <a:p>
                      <a:pPr algn="l" fontAlgn="t"/>
                      <a:r>
                        <a:rPr lang="en-US" dirty="0">
                          <a:effectLst/>
                        </a:rPr>
                        <a:t>Return a new dataset formed by selecting those elements of the source on which </a:t>
                      </a:r>
                      <a:r>
                        <a:rPr lang="en-US" i="1" dirty="0" err="1">
                          <a:effectLst/>
                        </a:rPr>
                        <a:t>func</a:t>
                      </a:r>
                      <a:r>
                        <a:rPr lang="en-US" dirty="0">
                          <a:effectLst/>
                        </a:rPr>
                        <a:t> returns true.</a:t>
                      </a:r>
                    </a:p>
                  </a:txBody>
                  <a:tcPr/>
                </a:tc>
                <a:tc>
                  <a:txBody>
                    <a:bodyPr/>
                    <a:lstStyle/>
                    <a:p>
                      <a:r>
                        <a:rPr lang="en-US" altLang="zh-CN" sz="1600" b="0" dirty="0" err="1"/>
                        <a:t>rdd.filter</a:t>
                      </a:r>
                      <a:r>
                        <a:rPr lang="en-US" altLang="zh-CN" sz="1600" b="0" dirty="0"/>
                        <a:t>(x =&gt; x != 1 )</a:t>
                      </a:r>
                      <a:endParaRPr lang="zh-CN" altLang="en-US" sz="1600" b="0" dirty="0"/>
                    </a:p>
                  </a:txBody>
                  <a:tcPr marL="68580" marR="68580" marT="34290" marB="34290"/>
                </a:tc>
                <a:tc>
                  <a:txBody>
                    <a:bodyPr/>
                    <a:lstStyle/>
                    <a:p>
                      <a:r>
                        <a:rPr lang="en-US" altLang="zh-CN" sz="1600" b="0" dirty="0"/>
                        <a:t>{2, 3, 3}</a:t>
                      </a:r>
                      <a:endParaRPr lang="zh-CN" altLang="en-US" sz="1600" b="0" dirty="0"/>
                    </a:p>
                  </a:txBody>
                  <a:tcPr marL="68580" marR="68580" marT="34290" marB="34290"/>
                </a:tc>
                <a:extLst>
                  <a:ext uri="{0D108BD9-81ED-4DB2-BD59-A6C34878D82A}">
                    <a16:rowId xmlns:a16="http://schemas.microsoft.com/office/drawing/2014/main" val="4209709297"/>
                  </a:ext>
                </a:extLst>
              </a:tr>
              <a:tr h="278130">
                <a:tc>
                  <a:txBody>
                    <a:bodyPr/>
                    <a:lstStyle/>
                    <a:p>
                      <a:r>
                        <a:rPr lang="en-US" altLang="zh-CN" sz="1600" b="1" dirty="0"/>
                        <a:t>distinct</a:t>
                      </a:r>
                      <a:r>
                        <a:rPr lang="en-US" altLang="zh-CN" sz="1600" b="0" dirty="0"/>
                        <a:t>()</a:t>
                      </a:r>
                      <a:endParaRPr lang="zh-CN" altLang="en-US" sz="1600" b="0" dirty="0"/>
                    </a:p>
                  </a:txBody>
                  <a:tcPr marL="68580" marR="68580" marT="34290" marB="34290"/>
                </a:tc>
                <a:tc>
                  <a:txBody>
                    <a:bodyPr/>
                    <a:lstStyle/>
                    <a:p>
                      <a:pPr algn="l" fontAlgn="t"/>
                      <a:r>
                        <a:rPr lang="en-US" dirty="0">
                          <a:effectLst/>
                        </a:rPr>
                        <a:t>Return a new dataset that contains the distinct elements of the source dataset.</a:t>
                      </a:r>
                    </a:p>
                  </a:txBody>
                  <a:tcPr/>
                </a:tc>
                <a:tc>
                  <a:txBody>
                    <a:bodyPr/>
                    <a:lstStyle/>
                    <a:p>
                      <a:r>
                        <a:rPr lang="en-US" altLang="zh-CN" sz="1600" b="0" i="0" u="none" strike="noStrike" kern="1200" baseline="0" dirty="0" err="1">
                          <a:solidFill>
                            <a:schemeClr val="dk1"/>
                          </a:solidFill>
                          <a:latin typeface="+mn-lt"/>
                          <a:ea typeface="+mn-ea"/>
                          <a:cs typeface="+mn-cs"/>
                        </a:rPr>
                        <a:t>rdd.distinct</a:t>
                      </a:r>
                      <a:r>
                        <a:rPr lang="en-US" altLang="zh-CN" sz="1600" b="0" i="0" u="none" strike="noStrike" kern="1200" baseline="0" dirty="0">
                          <a:solidFill>
                            <a:schemeClr val="dk1"/>
                          </a:solidFill>
                          <a:latin typeface="+mn-lt"/>
                          <a:ea typeface="+mn-ea"/>
                          <a:cs typeface="+mn-cs"/>
                        </a:rPr>
                        <a:t>()</a:t>
                      </a:r>
                      <a:endParaRPr lang="zh-CN" altLang="en-US" sz="1600" b="0" dirty="0"/>
                    </a:p>
                  </a:txBody>
                  <a:tcPr marL="68580" marR="68580" marT="34290" marB="34290"/>
                </a:tc>
                <a:tc>
                  <a:txBody>
                    <a:bodyPr/>
                    <a:lstStyle/>
                    <a:p>
                      <a:r>
                        <a:rPr lang="en-US" altLang="zh-CN" sz="1600" b="0" i="0" u="none" strike="noStrike" kern="1200" baseline="0" dirty="0">
                          <a:solidFill>
                            <a:schemeClr val="dk1"/>
                          </a:solidFill>
                          <a:latin typeface="+mn-lt"/>
                          <a:ea typeface="+mn-ea"/>
                          <a:cs typeface="+mn-cs"/>
                        </a:rPr>
                        <a:t>{1, 2, 3}</a:t>
                      </a:r>
                      <a:endParaRPr lang="zh-CN" altLang="en-US" sz="1600" b="0" dirty="0"/>
                    </a:p>
                  </a:txBody>
                  <a:tcPr marL="68580" marR="68580" marT="34290" marB="34290"/>
                </a:tc>
                <a:extLst>
                  <a:ext uri="{0D108BD9-81ED-4DB2-BD59-A6C34878D82A}">
                    <a16:rowId xmlns:a16="http://schemas.microsoft.com/office/drawing/2014/main" val="1324610953"/>
                  </a:ext>
                </a:extLst>
              </a:tr>
            </a:tbl>
          </a:graphicData>
        </a:graphic>
      </p:graphicFrame>
    </p:spTree>
    <p:extLst>
      <p:ext uri="{BB962C8B-B14F-4D97-AF65-F5344CB8AC3E}">
        <p14:creationId xmlns:p14="http://schemas.microsoft.com/office/powerpoint/2010/main" val="3179018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BF78F-051A-4DF5-9557-0DAF33078FF7}"/>
              </a:ext>
            </a:extLst>
          </p:cNvPr>
          <p:cNvSpPr>
            <a:spLocks noGrp="1"/>
          </p:cNvSpPr>
          <p:nvPr>
            <p:ph type="title"/>
          </p:nvPr>
        </p:nvSpPr>
        <p:spPr/>
        <p:txBody>
          <a:bodyPr/>
          <a:lstStyle/>
          <a:p>
            <a:r>
              <a:rPr lang="en-US" altLang="zh-CN" dirty="0"/>
              <a:t>RDD Transformations</a:t>
            </a:r>
            <a:endParaRPr lang="zh-CN" altLang="en-US" dirty="0"/>
          </a:p>
        </p:txBody>
      </p:sp>
      <p:sp>
        <p:nvSpPr>
          <p:cNvPr id="4" name="灯片编号占位符 3">
            <a:extLst>
              <a:ext uri="{FF2B5EF4-FFF2-40B4-BE49-F238E27FC236}">
                <a16:creationId xmlns:a16="http://schemas.microsoft.com/office/drawing/2014/main" id="{E19B266E-3DE1-493B-873C-39B3013516D8}"/>
              </a:ext>
            </a:extLst>
          </p:cNvPr>
          <p:cNvSpPr>
            <a:spLocks noGrp="1"/>
          </p:cNvSpPr>
          <p:nvPr>
            <p:ph type="sldNum" sz="quarter" idx="12"/>
          </p:nvPr>
        </p:nvSpPr>
        <p:spPr/>
        <p:txBody>
          <a:bodyPr/>
          <a:lstStyle/>
          <a:p>
            <a:fld id="{CB818ED7-1FAF-4BEC-A906-EB6564C334EB}" type="slidenum">
              <a:rPr lang="zh-CN" altLang="en-US" smtClean="0"/>
              <a:pPr/>
              <a:t>43</a:t>
            </a:fld>
            <a:endParaRPr lang="zh-CN" altLang="en-US" dirty="0"/>
          </a:p>
        </p:txBody>
      </p:sp>
      <p:sp>
        <p:nvSpPr>
          <p:cNvPr id="6" name="文本框 5">
            <a:extLst>
              <a:ext uri="{FF2B5EF4-FFF2-40B4-BE49-F238E27FC236}">
                <a16:creationId xmlns:a16="http://schemas.microsoft.com/office/drawing/2014/main" id="{AADEF6B4-F554-4E1D-8EF4-AC17143A2DC0}"/>
              </a:ext>
            </a:extLst>
          </p:cNvPr>
          <p:cNvSpPr txBox="1"/>
          <p:nvPr/>
        </p:nvSpPr>
        <p:spPr>
          <a:xfrm>
            <a:off x="500897" y="814056"/>
            <a:ext cx="3564396" cy="400110"/>
          </a:xfrm>
          <a:prstGeom prst="rect">
            <a:avLst/>
          </a:prstGeom>
          <a:noFill/>
        </p:spPr>
        <p:txBody>
          <a:bodyPr wrap="square" rtlCol="0">
            <a:spAutoFit/>
          </a:bodyPr>
          <a:lstStyle/>
          <a:p>
            <a:r>
              <a:rPr lang="en-US" altLang="zh-CN" sz="2000" dirty="0"/>
              <a:t>For</a:t>
            </a:r>
            <a:r>
              <a:rPr lang="zh-CN" altLang="en-US" sz="2000" dirty="0"/>
              <a:t> </a:t>
            </a:r>
            <a:r>
              <a:rPr lang="en-US" altLang="zh-CN" sz="2000" dirty="0"/>
              <a:t>RDDs</a:t>
            </a:r>
            <a:r>
              <a:rPr lang="zh-CN" altLang="en-US" sz="2000" dirty="0"/>
              <a:t> </a:t>
            </a:r>
            <a:r>
              <a:rPr lang="en-US" altLang="zh-CN" sz="2000" dirty="0"/>
              <a:t>{1, 2, 3}</a:t>
            </a:r>
            <a:r>
              <a:rPr lang="zh-CN" altLang="en-US" sz="2000" dirty="0"/>
              <a:t> </a:t>
            </a:r>
            <a:r>
              <a:rPr lang="en-US" altLang="zh-CN" sz="2000" dirty="0"/>
              <a:t>and</a:t>
            </a:r>
            <a:r>
              <a:rPr lang="zh-CN" altLang="en-US" sz="2000" dirty="0"/>
              <a:t> </a:t>
            </a:r>
            <a:r>
              <a:rPr lang="en-US" altLang="zh-CN" sz="2000" dirty="0"/>
              <a:t>{3, 4, 5}</a:t>
            </a:r>
            <a:r>
              <a:rPr lang="zh-CN" altLang="en-US" sz="2000" dirty="0"/>
              <a:t> </a:t>
            </a:r>
          </a:p>
        </p:txBody>
      </p:sp>
      <p:graphicFrame>
        <p:nvGraphicFramePr>
          <p:cNvPr id="8" name="内容占位符 7">
            <a:extLst>
              <a:ext uri="{FF2B5EF4-FFF2-40B4-BE49-F238E27FC236}">
                <a16:creationId xmlns:a16="http://schemas.microsoft.com/office/drawing/2014/main" id="{CE5CB937-FDAC-456B-9A36-9F46807B1C51}"/>
              </a:ext>
            </a:extLst>
          </p:cNvPr>
          <p:cNvGraphicFramePr>
            <a:graphicFrameLocks noGrp="1"/>
          </p:cNvGraphicFramePr>
          <p:nvPr>
            <p:ph idx="1"/>
            <p:extLst>
              <p:ext uri="{D42A27DB-BD31-4B8C-83A1-F6EECF244321}">
                <p14:modId xmlns:p14="http://schemas.microsoft.com/office/powerpoint/2010/main" val="1416811210"/>
              </p:ext>
            </p:extLst>
          </p:nvPr>
        </p:nvGraphicFramePr>
        <p:xfrm>
          <a:off x="500897" y="1281825"/>
          <a:ext cx="8319575" cy="2849880"/>
        </p:xfrm>
        <a:graphic>
          <a:graphicData uri="http://schemas.openxmlformats.org/drawingml/2006/table">
            <a:tbl>
              <a:tblPr firstRow="1" bandRow="1">
                <a:tableStyleId>{5C22544A-7EE6-4342-B048-85BDC9FD1C3A}</a:tableStyleId>
              </a:tblPr>
              <a:tblGrid>
                <a:gridCol w="1550823">
                  <a:extLst>
                    <a:ext uri="{9D8B030D-6E8A-4147-A177-3AD203B41FA5}">
                      <a16:colId xmlns:a16="http://schemas.microsoft.com/office/drawing/2014/main" val="3430823923"/>
                    </a:ext>
                  </a:extLst>
                </a:gridCol>
                <a:gridCol w="2520280">
                  <a:extLst>
                    <a:ext uri="{9D8B030D-6E8A-4147-A177-3AD203B41FA5}">
                      <a16:colId xmlns:a16="http://schemas.microsoft.com/office/drawing/2014/main" val="1722318181"/>
                    </a:ext>
                  </a:extLst>
                </a:gridCol>
                <a:gridCol w="2088232">
                  <a:extLst>
                    <a:ext uri="{9D8B030D-6E8A-4147-A177-3AD203B41FA5}">
                      <a16:colId xmlns:a16="http://schemas.microsoft.com/office/drawing/2014/main" val="2217342046"/>
                    </a:ext>
                  </a:extLst>
                </a:gridCol>
                <a:gridCol w="2160240">
                  <a:extLst>
                    <a:ext uri="{9D8B030D-6E8A-4147-A177-3AD203B41FA5}">
                      <a16:colId xmlns:a16="http://schemas.microsoft.com/office/drawing/2014/main" val="801308007"/>
                    </a:ext>
                  </a:extLst>
                </a:gridCol>
              </a:tblGrid>
              <a:tr h="278130">
                <a:tc>
                  <a:txBody>
                    <a:bodyPr/>
                    <a:lstStyle/>
                    <a:p>
                      <a:r>
                        <a:rPr lang="en-US" altLang="zh-CN" sz="1600" b="0" i="0" u="none" strike="noStrike" kern="1200" baseline="0" dirty="0">
                          <a:solidFill>
                            <a:schemeClr val="lt1"/>
                          </a:solidFill>
                          <a:latin typeface="+mn-lt"/>
                          <a:ea typeface="+mn-ea"/>
                          <a:cs typeface="+mn-cs"/>
                        </a:rPr>
                        <a:t>Transformations</a:t>
                      </a:r>
                      <a:endParaRPr lang="zh-CN" altLang="en-US" sz="1600" b="0" dirty="0"/>
                    </a:p>
                  </a:txBody>
                  <a:tcPr marL="68580" marR="68580" marT="34290" marB="34290"/>
                </a:tc>
                <a:tc>
                  <a:txBody>
                    <a:bodyPr/>
                    <a:lstStyle/>
                    <a:p>
                      <a:r>
                        <a:rPr lang="en-US" altLang="zh-CN" sz="1600" b="0" i="0" kern="1200" dirty="0">
                          <a:solidFill>
                            <a:schemeClr val="lt1"/>
                          </a:solidFill>
                          <a:effectLst/>
                          <a:latin typeface="+mn-lt"/>
                          <a:ea typeface="+mn-ea"/>
                          <a:cs typeface="+mn-cs"/>
                        </a:rPr>
                        <a:t>Meaning</a:t>
                      </a:r>
                      <a:endParaRPr lang="zh-CN" altLang="en-US" sz="1600" b="0" dirty="0"/>
                    </a:p>
                  </a:txBody>
                  <a:tcPr marL="68580" marR="68580" marT="34290" marB="34290"/>
                </a:tc>
                <a:tc>
                  <a:txBody>
                    <a:bodyPr/>
                    <a:lstStyle/>
                    <a:p>
                      <a:r>
                        <a:rPr lang="en-US" altLang="zh-CN" sz="1600" b="0" i="0" u="none" strike="noStrike" kern="1200" baseline="0" dirty="0">
                          <a:solidFill>
                            <a:schemeClr val="lt1"/>
                          </a:solidFill>
                          <a:latin typeface="+mn-lt"/>
                          <a:ea typeface="+mn-ea"/>
                          <a:cs typeface="+mn-cs"/>
                        </a:rPr>
                        <a:t>Example</a:t>
                      </a:r>
                      <a:endParaRPr lang="zh-CN" altLang="en-US" sz="1600" b="0" dirty="0"/>
                    </a:p>
                  </a:txBody>
                  <a:tcPr marL="68580" marR="68580" marT="34290" marB="34290"/>
                </a:tc>
                <a:tc>
                  <a:txBody>
                    <a:bodyPr/>
                    <a:lstStyle/>
                    <a:p>
                      <a:r>
                        <a:rPr lang="en-US" altLang="zh-CN" sz="1600" b="0" dirty="0"/>
                        <a:t>Result</a:t>
                      </a:r>
                      <a:endParaRPr lang="zh-CN" altLang="en-US" sz="1600" b="0" dirty="0"/>
                    </a:p>
                  </a:txBody>
                  <a:tcPr marL="68580" marR="68580" marT="34290" marB="34290"/>
                </a:tc>
                <a:extLst>
                  <a:ext uri="{0D108BD9-81ED-4DB2-BD59-A6C34878D82A}">
                    <a16:rowId xmlns:a16="http://schemas.microsoft.com/office/drawing/2014/main" val="242718389"/>
                  </a:ext>
                </a:extLst>
              </a:tr>
              <a:tr h="434340">
                <a:tc>
                  <a:txBody>
                    <a:bodyPr/>
                    <a:lstStyle/>
                    <a:p>
                      <a:r>
                        <a:rPr lang="en-US" altLang="zh-CN" sz="1350" b="1" i="0" kern="1200" dirty="0">
                          <a:solidFill>
                            <a:schemeClr val="dk1"/>
                          </a:solidFill>
                          <a:effectLst/>
                          <a:latin typeface="+mn-lt"/>
                          <a:ea typeface="+mn-ea"/>
                          <a:cs typeface="+mn-cs"/>
                        </a:rPr>
                        <a:t>union</a:t>
                      </a:r>
                      <a:r>
                        <a:rPr lang="en-US" altLang="zh-CN" sz="1350" b="0" i="0" kern="1200" dirty="0">
                          <a:solidFill>
                            <a:schemeClr val="dk1"/>
                          </a:solidFill>
                          <a:effectLst/>
                          <a:latin typeface="+mn-lt"/>
                          <a:ea typeface="+mn-ea"/>
                          <a:cs typeface="+mn-cs"/>
                        </a:rPr>
                        <a:t>(</a:t>
                      </a:r>
                      <a:r>
                        <a:rPr lang="en-US" altLang="zh-CN" sz="1350" b="0" i="1" kern="1200" dirty="0" err="1">
                          <a:solidFill>
                            <a:schemeClr val="dk1"/>
                          </a:solidFill>
                          <a:effectLst/>
                          <a:latin typeface="+mn-lt"/>
                          <a:ea typeface="+mn-ea"/>
                          <a:cs typeface="+mn-cs"/>
                        </a:rPr>
                        <a:t>otherDataset</a:t>
                      </a:r>
                      <a:r>
                        <a:rPr lang="en-US" altLang="zh-CN" sz="1350" b="0" i="0" kern="1200" dirty="0">
                          <a:solidFill>
                            <a:schemeClr val="dk1"/>
                          </a:solidFill>
                          <a:effectLst/>
                          <a:latin typeface="+mn-lt"/>
                          <a:ea typeface="+mn-ea"/>
                          <a:cs typeface="+mn-cs"/>
                        </a:rPr>
                        <a:t>)</a:t>
                      </a:r>
                      <a:endParaRPr lang="zh-CN" altLang="en-US" sz="1000" dirty="0"/>
                    </a:p>
                  </a:txBody>
                  <a:tcPr marL="68580" marR="68580" marT="34290" marB="34290"/>
                </a:tc>
                <a:tc>
                  <a:txBody>
                    <a:bodyPr/>
                    <a:lstStyle/>
                    <a:p>
                      <a:pPr algn="l" fontAlgn="t"/>
                      <a:r>
                        <a:rPr lang="en-US" dirty="0">
                          <a:effectLst/>
                        </a:rPr>
                        <a:t>Return a new dataset that contains the union of the elements in the source dataset and the argument.</a:t>
                      </a:r>
                    </a:p>
                  </a:txBody>
                  <a:tcPr/>
                </a:tc>
                <a:tc>
                  <a:txBody>
                    <a:bodyPr/>
                    <a:lstStyle/>
                    <a:p>
                      <a:r>
                        <a:rPr lang="nn-NO" altLang="zh-CN" sz="1600" dirty="0"/>
                        <a:t>rdd.union(other)</a:t>
                      </a:r>
                      <a:endParaRPr lang="zh-CN" altLang="en-US" sz="1600" dirty="0"/>
                    </a:p>
                  </a:txBody>
                  <a:tcPr marL="68580" marR="68580" marT="34290" marB="34290"/>
                </a:tc>
                <a:tc>
                  <a:txBody>
                    <a:bodyPr/>
                    <a:lstStyle/>
                    <a:p>
                      <a:r>
                        <a:rPr lang="en-US" altLang="zh-CN" sz="1600" b="0" i="0" u="none" strike="noStrike" kern="1200" baseline="0" dirty="0">
                          <a:solidFill>
                            <a:schemeClr val="dk1"/>
                          </a:solidFill>
                          <a:latin typeface="+mn-lt"/>
                          <a:ea typeface="+mn-ea"/>
                          <a:cs typeface="+mn-cs"/>
                        </a:rPr>
                        <a:t>{1, 2, 3, 3, 4, 5}</a:t>
                      </a:r>
                      <a:endParaRPr lang="zh-CN" altLang="en-US" sz="1600" dirty="0"/>
                    </a:p>
                  </a:txBody>
                  <a:tcPr marL="68580" marR="68580" marT="34290" marB="34290"/>
                </a:tc>
                <a:extLst>
                  <a:ext uri="{0D108BD9-81ED-4DB2-BD59-A6C34878D82A}">
                    <a16:rowId xmlns:a16="http://schemas.microsoft.com/office/drawing/2014/main" val="2302364534"/>
                  </a:ext>
                </a:extLst>
              </a:tr>
              <a:tr h="434340">
                <a:tc>
                  <a:txBody>
                    <a:bodyPr/>
                    <a:lstStyle/>
                    <a:p>
                      <a:pPr algn="l" fontAlgn="t"/>
                      <a:r>
                        <a:rPr lang="en-US" b="1" dirty="0">
                          <a:effectLst/>
                        </a:rPr>
                        <a:t>intersection</a:t>
                      </a:r>
                    </a:p>
                    <a:p>
                      <a:pPr algn="l" fontAlgn="t"/>
                      <a:r>
                        <a:rPr lang="en-US" dirty="0">
                          <a:effectLst/>
                        </a:rPr>
                        <a:t>(</a:t>
                      </a:r>
                      <a:r>
                        <a:rPr lang="en-US" i="1" dirty="0" err="1">
                          <a:effectLst/>
                        </a:rPr>
                        <a:t>otherDataset</a:t>
                      </a:r>
                      <a:r>
                        <a:rPr lang="en-US" dirty="0">
                          <a:effectLst/>
                        </a:rPr>
                        <a:t>)</a:t>
                      </a:r>
                    </a:p>
                  </a:txBody>
                  <a:tcPr/>
                </a:tc>
                <a:tc>
                  <a:txBody>
                    <a:bodyPr/>
                    <a:lstStyle/>
                    <a:p>
                      <a:pPr algn="l" fontAlgn="t"/>
                      <a:r>
                        <a:rPr lang="en-US" dirty="0">
                          <a:effectLst/>
                        </a:rPr>
                        <a:t>Return a new RDD that contains the intersection of elements in the source dataset and the argument.</a:t>
                      </a:r>
                    </a:p>
                  </a:txBody>
                  <a:tcPr/>
                </a:tc>
                <a:tc>
                  <a:txBody>
                    <a:bodyPr/>
                    <a:lstStyle/>
                    <a:p>
                      <a:r>
                        <a:rPr lang="en-US" altLang="zh-CN" sz="1600" dirty="0" err="1"/>
                        <a:t>rdd.intersection</a:t>
                      </a:r>
                      <a:r>
                        <a:rPr lang="en-US" altLang="zh-CN" sz="1600" dirty="0"/>
                        <a:t>(other)</a:t>
                      </a:r>
                      <a:endParaRPr lang="zh-CN" altLang="en-US" sz="1600" dirty="0"/>
                    </a:p>
                  </a:txBody>
                  <a:tcPr marL="68580" marR="68580" marT="34290" marB="34290"/>
                </a:tc>
                <a:tc>
                  <a:txBody>
                    <a:bodyPr/>
                    <a:lstStyle/>
                    <a:p>
                      <a:r>
                        <a:rPr lang="en-US" altLang="zh-CN" sz="1600" b="0" i="0" u="none" strike="noStrike" kern="1200" baseline="0" dirty="0">
                          <a:solidFill>
                            <a:schemeClr val="dk1"/>
                          </a:solidFill>
                          <a:latin typeface="+mn-lt"/>
                          <a:ea typeface="+mn-ea"/>
                          <a:cs typeface="+mn-cs"/>
                        </a:rPr>
                        <a:t>{3}</a:t>
                      </a:r>
                      <a:endParaRPr lang="zh-CN" altLang="en-US" sz="1600" dirty="0"/>
                    </a:p>
                  </a:txBody>
                  <a:tcPr marL="68580" marR="68580" marT="34290" marB="34290"/>
                </a:tc>
                <a:extLst>
                  <a:ext uri="{0D108BD9-81ED-4DB2-BD59-A6C34878D82A}">
                    <a16:rowId xmlns:a16="http://schemas.microsoft.com/office/drawing/2014/main" val="3170473498"/>
                  </a:ext>
                </a:extLst>
              </a:tr>
              <a:tr h="480060">
                <a:tc>
                  <a:txBody>
                    <a:bodyPr/>
                    <a:lstStyle/>
                    <a:p>
                      <a:pPr algn="l" fontAlgn="t"/>
                      <a:r>
                        <a:rPr lang="en-US" b="1" dirty="0">
                          <a:effectLst/>
                        </a:rPr>
                        <a:t>cartesian</a:t>
                      </a:r>
                    </a:p>
                    <a:p>
                      <a:pPr algn="l" fontAlgn="t"/>
                      <a:r>
                        <a:rPr lang="en-US" dirty="0">
                          <a:effectLst/>
                        </a:rPr>
                        <a:t>(</a:t>
                      </a:r>
                      <a:r>
                        <a:rPr lang="en-US" i="1" dirty="0" err="1">
                          <a:effectLst/>
                        </a:rPr>
                        <a:t>otherDataset</a:t>
                      </a:r>
                      <a:r>
                        <a:rPr lang="en-US" dirty="0">
                          <a:effectLst/>
                        </a:rPr>
                        <a:t>)</a:t>
                      </a:r>
                    </a:p>
                  </a:txBody>
                  <a:tcPr/>
                </a:tc>
                <a:tc>
                  <a:txBody>
                    <a:bodyPr/>
                    <a:lstStyle/>
                    <a:p>
                      <a:pPr algn="l" fontAlgn="t"/>
                      <a:r>
                        <a:rPr lang="en-US" dirty="0">
                          <a:effectLst/>
                        </a:rPr>
                        <a:t>When called on datasets of types T and U, returns a dataset of (T, U) pairs (all pairs of elements).</a:t>
                      </a:r>
                    </a:p>
                  </a:txBody>
                  <a:tcPr/>
                </a:tc>
                <a:tc>
                  <a:txBody>
                    <a:bodyPr/>
                    <a:lstStyle/>
                    <a:p>
                      <a:r>
                        <a:rPr lang="en-US" altLang="zh-CN" sz="1600" dirty="0" err="1"/>
                        <a:t>rdd.cartesian</a:t>
                      </a:r>
                      <a:r>
                        <a:rPr lang="en-US" altLang="zh-CN" sz="1600" dirty="0"/>
                        <a:t>(other)</a:t>
                      </a:r>
                      <a:endParaRPr lang="zh-CN" altLang="en-US" sz="1600" dirty="0"/>
                    </a:p>
                  </a:txBody>
                  <a:tcPr marL="68580" marR="68580" marT="34290" marB="34290"/>
                </a:tc>
                <a:tc>
                  <a:txBody>
                    <a:bodyPr/>
                    <a:lstStyle/>
                    <a:p>
                      <a:r>
                        <a:rPr lang="en-US" altLang="zh-CN" sz="1600" b="0" i="0" u="none" strike="noStrike" kern="1200" baseline="0" dirty="0">
                          <a:solidFill>
                            <a:schemeClr val="dk1"/>
                          </a:solidFill>
                          <a:latin typeface="+mn-lt"/>
                          <a:ea typeface="+mn-ea"/>
                          <a:cs typeface="+mn-cs"/>
                        </a:rPr>
                        <a:t>{(1, 3), (1, 4), ..., (3,5)}</a:t>
                      </a:r>
                      <a:endParaRPr lang="zh-CN" altLang="en-US" sz="1600" dirty="0"/>
                    </a:p>
                  </a:txBody>
                  <a:tcPr marL="68580" marR="68580" marT="34290" marB="34290"/>
                </a:tc>
                <a:extLst>
                  <a:ext uri="{0D108BD9-81ED-4DB2-BD59-A6C34878D82A}">
                    <a16:rowId xmlns:a16="http://schemas.microsoft.com/office/drawing/2014/main" val="1324610953"/>
                  </a:ext>
                </a:extLst>
              </a:tr>
            </a:tbl>
          </a:graphicData>
        </a:graphic>
      </p:graphicFrame>
    </p:spTree>
    <p:extLst>
      <p:ext uri="{BB962C8B-B14F-4D97-AF65-F5344CB8AC3E}">
        <p14:creationId xmlns:p14="http://schemas.microsoft.com/office/powerpoint/2010/main" val="3098289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97475-A77D-4A67-A86A-5EF329E3E3C0}"/>
              </a:ext>
            </a:extLst>
          </p:cNvPr>
          <p:cNvSpPr>
            <a:spLocks noGrp="1"/>
          </p:cNvSpPr>
          <p:nvPr>
            <p:ph type="title"/>
          </p:nvPr>
        </p:nvSpPr>
        <p:spPr/>
        <p:txBody>
          <a:bodyPr/>
          <a:lstStyle/>
          <a:p>
            <a:r>
              <a:rPr lang="en-US" altLang="zh-CN" dirty="0"/>
              <a:t>RDD Actions</a:t>
            </a:r>
            <a:endParaRPr lang="zh-CN" altLang="en-US" dirty="0"/>
          </a:p>
        </p:txBody>
      </p:sp>
      <p:sp>
        <p:nvSpPr>
          <p:cNvPr id="3" name="内容占位符 2">
            <a:extLst>
              <a:ext uri="{FF2B5EF4-FFF2-40B4-BE49-F238E27FC236}">
                <a16:creationId xmlns:a16="http://schemas.microsoft.com/office/drawing/2014/main" id="{74C5AD65-43D7-4526-A70B-1ABDA58C99BC}"/>
              </a:ext>
            </a:extLst>
          </p:cNvPr>
          <p:cNvSpPr>
            <a:spLocks noGrp="1"/>
          </p:cNvSpPr>
          <p:nvPr>
            <p:ph idx="1"/>
          </p:nvPr>
        </p:nvSpPr>
        <p:spPr/>
        <p:txBody>
          <a:bodyPr>
            <a:normAutofit/>
          </a:bodyPr>
          <a:lstStyle/>
          <a:p>
            <a:r>
              <a:rPr lang="en-US" altLang="zh-CN" dirty="0"/>
              <a:t>reduce</a:t>
            </a:r>
          </a:p>
          <a:p>
            <a:pPr lvl="1">
              <a:lnSpc>
                <a:spcPct val="80000"/>
              </a:lnSpc>
              <a:buNone/>
            </a:pPr>
            <a:r>
              <a:rPr lang="en-US" altLang="zh-CN" sz="1350" dirty="0">
                <a:solidFill>
                  <a:srgbClr val="0070C0"/>
                </a:solidFill>
                <a:latin typeface="Consolas" pitchFamily="49" charset="0"/>
                <a:cs typeface="Consolas" pitchFamily="49" charset="0"/>
              </a:rPr>
              <a:t>rdd = sc.parallelize([1, 2, 3, 4])</a:t>
            </a:r>
          </a:p>
          <a:p>
            <a:pPr lvl="1">
              <a:lnSpc>
                <a:spcPct val="80000"/>
              </a:lnSpc>
              <a:buNone/>
            </a:pPr>
            <a:r>
              <a:rPr lang="es-ES" altLang="zh-CN" sz="1350" dirty="0">
                <a:solidFill>
                  <a:srgbClr val="0070C0"/>
                </a:solidFill>
                <a:latin typeface="Consolas" pitchFamily="49" charset="0"/>
                <a:cs typeface="Consolas" pitchFamily="49" charset="0"/>
              </a:rPr>
              <a:t>sum = rdd.reduce(lambda x, y: x + y)</a:t>
            </a:r>
            <a:endParaRPr lang="en-US" altLang="zh-CN" sz="1350" dirty="0">
              <a:solidFill>
                <a:srgbClr val="0070C0"/>
              </a:solidFill>
              <a:latin typeface="Consolas" pitchFamily="49" charset="0"/>
              <a:cs typeface="Consolas" pitchFamily="49" charset="0"/>
            </a:endParaRPr>
          </a:p>
          <a:p>
            <a:pPr lvl="1">
              <a:lnSpc>
                <a:spcPct val="80000"/>
              </a:lnSpc>
              <a:buNone/>
            </a:pPr>
            <a:endParaRPr lang="en-US" altLang="zh-CN" sz="1350" dirty="0">
              <a:solidFill>
                <a:srgbClr val="0070C0"/>
              </a:solidFill>
              <a:latin typeface="Consolas" pitchFamily="49" charset="0"/>
              <a:cs typeface="Consolas" pitchFamily="49" charset="0"/>
            </a:endParaRPr>
          </a:p>
          <a:p>
            <a:pPr lvl="1">
              <a:lnSpc>
                <a:spcPct val="80000"/>
              </a:lnSpc>
              <a:buNone/>
            </a:pPr>
            <a:endParaRPr lang="en-US" altLang="zh-CN" sz="1350" dirty="0">
              <a:solidFill>
                <a:srgbClr val="0070C0"/>
              </a:solidFill>
              <a:latin typeface="Consolas" pitchFamily="49" charset="0"/>
              <a:cs typeface="Consolas" pitchFamily="49" charset="0"/>
            </a:endParaRPr>
          </a:p>
          <a:p>
            <a:pPr lvl="1">
              <a:lnSpc>
                <a:spcPct val="80000"/>
              </a:lnSpc>
              <a:buNone/>
            </a:pPr>
            <a:endParaRPr lang="en-US" altLang="zh-CN" sz="1350" dirty="0">
              <a:solidFill>
                <a:srgbClr val="0070C0"/>
              </a:solidFill>
              <a:latin typeface="Consolas" pitchFamily="49" charset="0"/>
              <a:cs typeface="Consolas" pitchFamily="49" charset="0"/>
            </a:endParaRPr>
          </a:p>
          <a:p>
            <a:r>
              <a:rPr lang="en-US" altLang="zh-CN" dirty="0"/>
              <a:t>count</a:t>
            </a:r>
          </a:p>
          <a:p>
            <a:pPr lvl="1"/>
            <a:r>
              <a:rPr lang="zh-CN" altLang="en-US" dirty="0"/>
              <a:t>为每个输入元素产生多个输出元素</a:t>
            </a:r>
            <a:endParaRPr lang="en-US" altLang="zh-CN" dirty="0"/>
          </a:p>
          <a:p>
            <a:pPr lvl="1">
              <a:lnSpc>
                <a:spcPct val="80000"/>
              </a:lnSpc>
              <a:buNone/>
            </a:pPr>
            <a:r>
              <a:rPr lang="en-US" altLang="zh-CN" sz="1350" dirty="0">
                <a:solidFill>
                  <a:srgbClr val="0070C0"/>
                </a:solidFill>
                <a:latin typeface="Consolas" pitchFamily="49" charset="0"/>
                <a:cs typeface="Consolas" pitchFamily="49" charset="0"/>
              </a:rPr>
              <a:t>print “Input had” + </a:t>
            </a:r>
            <a:r>
              <a:rPr lang="en-US" altLang="zh-CN" sz="1350" dirty="0" err="1">
                <a:solidFill>
                  <a:srgbClr val="0070C0"/>
                </a:solidFill>
                <a:latin typeface="Consolas" pitchFamily="49" charset="0"/>
                <a:cs typeface="Consolas" pitchFamily="49" charset="0"/>
              </a:rPr>
              <a:t>badLinesRDD.count</a:t>
            </a:r>
            <a:r>
              <a:rPr lang="en-US" altLang="zh-CN" sz="1350" dirty="0">
                <a:solidFill>
                  <a:srgbClr val="0070C0"/>
                </a:solidFill>
                <a:latin typeface="Consolas" pitchFamily="49" charset="0"/>
                <a:cs typeface="Consolas" pitchFamily="49" charset="0"/>
              </a:rPr>
              <a:t>() + "concerning lines"</a:t>
            </a:r>
          </a:p>
          <a:p>
            <a:pPr lvl="1"/>
            <a:endParaRPr lang="en-US" altLang="zh-CN" dirty="0"/>
          </a:p>
          <a:p>
            <a:pPr lvl="1"/>
            <a:endParaRPr lang="en-US" altLang="zh-CN" dirty="0"/>
          </a:p>
          <a:p>
            <a:endParaRPr lang="en-US" altLang="zh-CN" dirty="0"/>
          </a:p>
        </p:txBody>
      </p:sp>
      <p:sp>
        <p:nvSpPr>
          <p:cNvPr id="4" name="灯片编号占位符 3">
            <a:extLst>
              <a:ext uri="{FF2B5EF4-FFF2-40B4-BE49-F238E27FC236}">
                <a16:creationId xmlns:a16="http://schemas.microsoft.com/office/drawing/2014/main" id="{405BD488-90EE-41AF-9884-A45BC8A136CA}"/>
              </a:ext>
            </a:extLst>
          </p:cNvPr>
          <p:cNvSpPr>
            <a:spLocks noGrp="1"/>
          </p:cNvSpPr>
          <p:nvPr>
            <p:ph type="sldNum" sz="quarter" idx="12"/>
          </p:nvPr>
        </p:nvSpPr>
        <p:spPr/>
        <p:txBody>
          <a:bodyPr/>
          <a:lstStyle/>
          <a:p>
            <a:fld id="{CB818ED7-1FAF-4BEC-A906-EB6564C334EB}" type="slidenum">
              <a:rPr lang="zh-CN" altLang="en-US" smtClean="0"/>
              <a:pPr/>
              <a:t>44</a:t>
            </a:fld>
            <a:endParaRPr lang="zh-CN" altLang="en-US" dirty="0"/>
          </a:p>
        </p:txBody>
      </p:sp>
    </p:spTree>
    <p:extLst>
      <p:ext uri="{BB962C8B-B14F-4D97-AF65-F5344CB8AC3E}">
        <p14:creationId xmlns:p14="http://schemas.microsoft.com/office/powerpoint/2010/main" val="2506407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BF78F-051A-4DF5-9557-0DAF33078FF7}"/>
              </a:ext>
            </a:extLst>
          </p:cNvPr>
          <p:cNvSpPr>
            <a:spLocks noGrp="1"/>
          </p:cNvSpPr>
          <p:nvPr>
            <p:ph type="title"/>
          </p:nvPr>
        </p:nvSpPr>
        <p:spPr/>
        <p:txBody>
          <a:bodyPr/>
          <a:lstStyle/>
          <a:p>
            <a:r>
              <a:rPr lang="en-US" altLang="zh-CN" dirty="0"/>
              <a:t>RDD Actions</a:t>
            </a:r>
            <a:r>
              <a:rPr lang="zh-CN" altLang="en-US" dirty="0"/>
              <a:t> </a:t>
            </a:r>
          </a:p>
        </p:txBody>
      </p:sp>
      <p:sp>
        <p:nvSpPr>
          <p:cNvPr id="4" name="灯片编号占位符 3">
            <a:extLst>
              <a:ext uri="{FF2B5EF4-FFF2-40B4-BE49-F238E27FC236}">
                <a16:creationId xmlns:a16="http://schemas.microsoft.com/office/drawing/2014/main" id="{E19B266E-3DE1-493B-873C-39B3013516D8}"/>
              </a:ext>
            </a:extLst>
          </p:cNvPr>
          <p:cNvSpPr>
            <a:spLocks noGrp="1"/>
          </p:cNvSpPr>
          <p:nvPr>
            <p:ph type="sldNum" sz="quarter" idx="12"/>
          </p:nvPr>
        </p:nvSpPr>
        <p:spPr/>
        <p:txBody>
          <a:bodyPr/>
          <a:lstStyle/>
          <a:p>
            <a:fld id="{CB818ED7-1FAF-4BEC-A906-EB6564C334EB}" type="slidenum">
              <a:rPr lang="zh-CN" altLang="en-US" smtClean="0"/>
              <a:pPr/>
              <a:t>45</a:t>
            </a:fld>
            <a:endParaRPr lang="zh-CN" altLang="en-US" dirty="0"/>
          </a:p>
        </p:txBody>
      </p:sp>
      <p:graphicFrame>
        <p:nvGraphicFramePr>
          <p:cNvPr id="8" name="内容占位符 7">
            <a:extLst>
              <a:ext uri="{FF2B5EF4-FFF2-40B4-BE49-F238E27FC236}">
                <a16:creationId xmlns:a16="http://schemas.microsoft.com/office/drawing/2014/main" id="{CE5CB937-FDAC-456B-9A36-9F46807B1C51}"/>
              </a:ext>
            </a:extLst>
          </p:cNvPr>
          <p:cNvGraphicFramePr>
            <a:graphicFrameLocks noGrp="1"/>
          </p:cNvGraphicFramePr>
          <p:nvPr>
            <p:ph idx="1"/>
            <p:extLst>
              <p:ext uri="{D42A27DB-BD31-4B8C-83A1-F6EECF244321}">
                <p14:modId xmlns:p14="http://schemas.microsoft.com/office/powerpoint/2010/main" val="1404357370"/>
              </p:ext>
            </p:extLst>
          </p:nvPr>
        </p:nvGraphicFramePr>
        <p:xfrm>
          <a:off x="539552" y="1546860"/>
          <a:ext cx="8280920" cy="2781300"/>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val="3430823923"/>
                    </a:ext>
                  </a:extLst>
                </a:gridCol>
                <a:gridCol w="3528392">
                  <a:extLst>
                    <a:ext uri="{9D8B030D-6E8A-4147-A177-3AD203B41FA5}">
                      <a16:colId xmlns:a16="http://schemas.microsoft.com/office/drawing/2014/main" val="1722318181"/>
                    </a:ext>
                  </a:extLst>
                </a:gridCol>
                <a:gridCol w="1656184">
                  <a:extLst>
                    <a:ext uri="{9D8B030D-6E8A-4147-A177-3AD203B41FA5}">
                      <a16:colId xmlns:a16="http://schemas.microsoft.com/office/drawing/2014/main" val="2217342046"/>
                    </a:ext>
                  </a:extLst>
                </a:gridCol>
                <a:gridCol w="2016224">
                  <a:extLst>
                    <a:ext uri="{9D8B030D-6E8A-4147-A177-3AD203B41FA5}">
                      <a16:colId xmlns:a16="http://schemas.microsoft.com/office/drawing/2014/main" val="801308007"/>
                    </a:ext>
                  </a:extLst>
                </a:gridCol>
              </a:tblGrid>
              <a:tr h="278130">
                <a:tc>
                  <a:txBody>
                    <a:bodyPr/>
                    <a:lstStyle/>
                    <a:p>
                      <a:r>
                        <a:rPr lang="en-US" altLang="zh-CN" sz="1600" b="0" i="0" u="none" strike="noStrike" kern="1200" baseline="0" dirty="0">
                          <a:solidFill>
                            <a:schemeClr val="lt1"/>
                          </a:solidFill>
                          <a:latin typeface="+mn-lt"/>
                          <a:ea typeface="+mn-ea"/>
                          <a:cs typeface="+mn-cs"/>
                        </a:rPr>
                        <a:t>Actions</a:t>
                      </a:r>
                      <a:endParaRPr lang="zh-CN" altLang="en-US" sz="1600" b="0" dirty="0"/>
                    </a:p>
                  </a:txBody>
                  <a:tcPr marL="68580" marR="68580" marT="34290" marB="34290"/>
                </a:tc>
                <a:tc>
                  <a:txBody>
                    <a:bodyPr/>
                    <a:lstStyle/>
                    <a:p>
                      <a:r>
                        <a:rPr lang="en-US" altLang="zh-CN" sz="1600" b="0" i="0" kern="1200" dirty="0">
                          <a:solidFill>
                            <a:schemeClr val="lt1"/>
                          </a:solidFill>
                          <a:effectLst/>
                          <a:latin typeface="+mn-lt"/>
                          <a:ea typeface="+mn-ea"/>
                          <a:cs typeface="+mn-cs"/>
                        </a:rPr>
                        <a:t>Meaning</a:t>
                      </a:r>
                      <a:endParaRPr lang="zh-CN" altLang="en-US" sz="1600" b="0" dirty="0"/>
                    </a:p>
                  </a:txBody>
                  <a:tcPr marL="68580" marR="68580" marT="34290" marB="34290"/>
                </a:tc>
                <a:tc>
                  <a:txBody>
                    <a:bodyPr/>
                    <a:lstStyle/>
                    <a:p>
                      <a:r>
                        <a:rPr lang="en-US" altLang="zh-CN" sz="1600" b="0" i="0" u="none" strike="noStrike" kern="1200" baseline="0" dirty="0">
                          <a:solidFill>
                            <a:schemeClr val="lt1"/>
                          </a:solidFill>
                          <a:latin typeface="+mn-lt"/>
                          <a:ea typeface="+mn-ea"/>
                          <a:cs typeface="+mn-cs"/>
                        </a:rPr>
                        <a:t>Example</a:t>
                      </a:r>
                      <a:endParaRPr lang="zh-CN" altLang="en-US" sz="1600" b="0" dirty="0"/>
                    </a:p>
                  </a:txBody>
                  <a:tcPr marL="68580" marR="68580" marT="34290" marB="34290"/>
                </a:tc>
                <a:tc>
                  <a:txBody>
                    <a:bodyPr/>
                    <a:lstStyle/>
                    <a:p>
                      <a:r>
                        <a:rPr lang="en-US" altLang="zh-CN" sz="1600" b="0" dirty="0"/>
                        <a:t>Result</a:t>
                      </a:r>
                      <a:endParaRPr lang="zh-CN" altLang="en-US" sz="1600" b="0" dirty="0"/>
                    </a:p>
                  </a:txBody>
                  <a:tcPr marL="68580" marR="68580" marT="34290" marB="34290"/>
                </a:tc>
                <a:extLst>
                  <a:ext uri="{0D108BD9-81ED-4DB2-BD59-A6C34878D82A}">
                    <a16:rowId xmlns:a16="http://schemas.microsoft.com/office/drawing/2014/main" val="242718389"/>
                  </a:ext>
                </a:extLst>
              </a:tr>
              <a:tr h="434340">
                <a:tc>
                  <a:txBody>
                    <a:bodyPr/>
                    <a:lstStyle/>
                    <a:p>
                      <a:pPr algn="l" fontAlgn="t"/>
                      <a:r>
                        <a:rPr lang="en-US" b="1">
                          <a:effectLst/>
                        </a:rPr>
                        <a:t>collect</a:t>
                      </a:r>
                      <a:r>
                        <a:rPr lang="en-US">
                          <a:effectLst/>
                        </a:rPr>
                        <a:t>()</a:t>
                      </a:r>
                    </a:p>
                  </a:txBody>
                  <a:tcPr/>
                </a:tc>
                <a:tc>
                  <a:txBody>
                    <a:bodyPr/>
                    <a:lstStyle/>
                    <a:p>
                      <a:pPr algn="l" fontAlgn="t"/>
                      <a:r>
                        <a:rPr lang="en-US">
                          <a:effectLst/>
                        </a:rPr>
                        <a:t>Return all the elements of the dataset as an array at the driver program. This is usually useful after a filter or other operation that returns a sufficiently small subset of the data.</a:t>
                      </a:r>
                    </a:p>
                  </a:txBody>
                  <a:tcPr/>
                </a:tc>
                <a:tc>
                  <a:txBody>
                    <a:bodyPr/>
                    <a:lstStyle/>
                    <a:p>
                      <a:r>
                        <a:rPr lang="nn-NO" altLang="zh-CN" sz="1600" dirty="0"/>
                        <a:t>rdd.collect()</a:t>
                      </a:r>
                      <a:endParaRPr lang="zh-CN" altLang="en-US" sz="1600" dirty="0"/>
                    </a:p>
                  </a:txBody>
                  <a:tcPr marL="68580" marR="68580" marT="34290" marB="34290"/>
                </a:tc>
                <a:tc>
                  <a:txBody>
                    <a:bodyPr/>
                    <a:lstStyle/>
                    <a:p>
                      <a:r>
                        <a:rPr lang="en-US" altLang="zh-CN" sz="1600" dirty="0"/>
                        <a:t>{1, 2, 3, 3}</a:t>
                      </a:r>
                      <a:endParaRPr lang="zh-CN" altLang="en-US" sz="1600" dirty="0"/>
                    </a:p>
                  </a:txBody>
                  <a:tcPr marL="68580" marR="68580" marT="34290" marB="34290"/>
                </a:tc>
                <a:extLst>
                  <a:ext uri="{0D108BD9-81ED-4DB2-BD59-A6C34878D82A}">
                    <a16:rowId xmlns:a16="http://schemas.microsoft.com/office/drawing/2014/main" val="2302364534"/>
                  </a:ext>
                </a:extLst>
              </a:tr>
              <a:tr h="434340">
                <a:tc>
                  <a:txBody>
                    <a:bodyPr/>
                    <a:lstStyle/>
                    <a:p>
                      <a:pPr algn="l" fontAlgn="t"/>
                      <a:r>
                        <a:rPr lang="en-US" b="1">
                          <a:effectLst/>
                        </a:rPr>
                        <a:t>count</a:t>
                      </a:r>
                      <a:r>
                        <a:rPr lang="en-US">
                          <a:effectLst/>
                        </a:rPr>
                        <a:t>()</a:t>
                      </a:r>
                    </a:p>
                  </a:txBody>
                  <a:tcPr/>
                </a:tc>
                <a:tc>
                  <a:txBody>
                    <a:bodyPr/>
                    <a:lstStyle/>
                    <a:p>
                      <a:pPr algn="l" fontAlgn="t"/>
                      <a:r>
                        <a:rPr lang="en-US" dirty="0">
                          <a:effectLst/>
                        </a:rPr>
                        <a:t>Return the number of elements in the dataset.</a:t>
                      </a:r>
                    </a:p>
                  </a:txBody>
                  <a:tcPr/>
                </a:tc>
                <a:tc>
                  <a:txBody>
                    <a:bodyPr/>
                    <a:lstStyle/>
                    <a:p>
                      <a:r>
                        <a:rPr lang="en-US" altLang="zh-CN" sz="1600" b="0" i="0" u="none" strike="noStrike" kern="1200" baseline="0" dirty="0" err="1">
                          <a:solidFill>
                            <a:schemeClr val="dk1"/>
                          </a:solidFill>
                          <a:latin typeface="+mn-lt"/>
                          <a:ea typeface="+mn-ea"/>
                          <a:cs typeface="+mn-cs"/>
                        </a:rPr>
                        <a:t>rdd.count</a:t>
                      </a:r>
                      <a:r>
                        <a:rPr lang="en-US" altLang="zh-CN" sz="1600" b="0" i="0" u="none" strike="noStrike" kern="1200" baseline="0" dirty="0">
                          <a:solidFill>
                            <a:schemeClr val="dk1"/>
                          </a:solidFill>
                          <a:latin typeface="+mn-lt"/>
                          <a:ea typeface="+mn-ea"/>
                          <a:cs typeface="+mn-cs"/>
                        </a:rPr>
                        <a:t>()</a:t>
                      </a:r>
                      <a:endParaRPr lang="zh-CN" altLang="en-US" sz="1600" dirty="0"/>
                    </a:p>
                  </a:txBody>
                  <a:tcPr marL="68580" marR="68580" marT="34290" marB="34290"/>
                </a:tc>
                <a:tc>
                  <a:txBody>
                    <a:bodyPr/>
                    <a:lstStyle/>
                    <a:p>
                      <a:r>
                        <a:rPr lang="en-US" altLang="zh-CN" sz="1600" dirty="0"/>
                        <a:t>4</a:t>
                      </a:r>
                      <a:endParaRPr lang="zh-CN" altLang="en-US" sz="1600" dirty="0"/>
                    </a:p>
                  </a:txBody>
                  <a:tcPr marL="68580" marR="68580" marT="34290" marB="34290"/>
                </a:tc>
                <a:extLst>
                  <a:ext uri="{0D108BD9-81ED-4DB2-BD59-A6C34878D82A}">
                    <a16:rowId xmlns:a16="http://schemas.microsoft.com/office/drawing/2014/main" val="3170473498"/>
                  </a:ext>
                </a:extLst>
              </a:tr>
              <a:tr h="434340">
                <a:tc>
                  <a:txBody>
                    <a:bodyPr/>
                    <a:lstStyle/>
                    <a:p>
                      <a:pPr algn="l" fontAlgn="t"/>
                      <a:r>
                        <a:rPr lang="en-US" b="1">
                          <a:effectLst/>
                        </a:rPr>
                        <a:t>reduce</a:t>
                      </a:r>
                      <a:r>
                        <a:rPr lang="en-US">
                          <a:effectLst/>
                        </a:rPr>
                        <a:t>(</a:t>
                      </a:r>
                      <a:r>
                        <a:rPr lang="en-US" i="1">
                          <a:effectLst/>
                        </a:rPr>
                        <a:t>func</a:t>
                      </a:r>
                      <a:r>
                        <a:rPr lang="en-US">
                          <a:effectLst/>
                        </a:rPr>
                        <a:t>)</a:t>
                      </a:r>
                    </a:p>
                  </a:txBody>
                  <a:tcPr/>
                </a:tc>
                <a:tc>
                  <a:txBody>
                    <a:bodyPr/>
                    <a:lstStyle/>
                    <a:p>
                      <a:pPr algn="l" fontAlgn="t"/>
                      <a:r>
                        <a:rPr lang="en-US" dirty="0">
                          <a:effectLst/>
                        </a:rPr>
                        <a:t>Aggregate the elements of the dataset using a function </a:t>
                      </a:r>
                      <a:r>
                        <a:rPr lang="en-US" i="1" dirty="0" err="1">
                          <a:effectLst/>
                        </a:rPr>
                        <a:t>func</a:t>
                      </a:r>
                      <a:r>
                        <a:rPr lang="en-US" dirty="0">
                          <a:effectLst/>
                        </a:rPr>
                        <a:t> (which takes two arguments and returns one). The function should be commutative and associative so that it can be computed correctly in parallel.</a:t>
                      </a:r>
                    </a:p>
                  </a:txBody>
                  <a:tcPr/>
                </a:tc>
                <a:tc>
                  <a:txBody>
                    <a:bodyPr/>
                    <a:lstStyle/>
                    <a:p>
                      <a:r>
                        <a:rPr lang="es-ES" altLang="zh-CN" sz="1600" dirty="0"/>
                        <a:t>rdd.reduce((x,y) =&gt;</a:t>
                      </a:r>
                    </a:p>
                    <a:p>
                      <a:r>
                        <a:rPr lang="es-ES" altLang="zh-CN" sz="1600" dirty="0"/>
                        <a:t>x+y)</a:t>
                      </a:r>
                      <a:endParaRPr lang="zh-CN" altLang="en-US" sz="1600" dirty="0"/>
                    </a:p>
                  </a:txBody>
                  <a:tcPr marL="68580" marR="68580" marT="34290" marB="34290"/>
                </a:tc>
                <a:tc>
                  <a:txBody>
                    <a:bodyPr/>
                    <a:lstStyle/>
                    <a:p>
                      <a:r>
                        <a:rPr lang="en-US" altLang="zh-CN" sz="1600" b="0" i="0" u="none" strike="noStrike" kern="1200" baseline="0" dirty="0">
                          <a:solidFill>
                            <a:schemeClr val="dk1"/>
                          </a:solidFill>
                          <a:latin typeface="+mn-lt"/>
                          <a:ea typeface="+mn-ea"/>
                          <a:cs typeface="+mn-cs"/>
                        </a:rPr>
                        <a:t>9</a:t>
                      </a:r>
                      <a:endParaRPr lang="zh-CN" altLang="en-US" sz="1600" dirty="0"/>
                    </a:p>
                  </a:txBody>
                  <a:tcPr marL="68580" marR="68580" marT="34290" marB="34290"/>
                </a:tc>
                <a:extLst>
                  <a:ext uri="{0D108BD9-81ED-4DB2-BD59-A6C34878D82A}">
                    <a16:rowId xmlns:a16="http://schemas.microsoft.com/office/drawing/2014/main" val="1324610953"/>
                  </a:ext>
                </a:extLst>
              </a:tr>
            </a:tbl>
          </a:graphicData>
        </a:graphic>
      </p:graphicFrame>
      <p:sp>
        <p:nvSpPr>
          <p:cNvPr id="7" name="文本框 6">
            <a:extLst>
              <a:ext uri="{FF2B5EF4-FFF2-40B4-BE49-F238E27FC236}">
                <a16:creationId xmlns:a16="http://schemas.microsoft.com/office/drawing/2014/main" id="{4F23A35C-61DE-0B4A-A1ED-ABC14EAA1D41}"/>
              </a:ext>
            </a:extLst>
          </p:cNvPr>
          <p:cNvSpPr txBox="1"/>
          <p:nvPr/>
        </p:nvSpPr>
        <p:spPr>
          <a:xfrm>
            <a:off x="461426" y="1007831"/>
            <a:ext cx="3564396" cy="400110"/>
          </a:xfrm>
          <a:prstGeom prst="rect">
            <a:avLst/>
          </a:prstGeom>
          <a:noFill/>
        </p:spPr>
        <p:txBody>
          <a:bodyPr wrap="square" rtlCol="0">
            <a:spAutoFit/>
          </a:bodyPr>
          <a:lstStyle/>
          <a:p>
            <a:r>
              <a:rPr lang="en-US" altLang="zh-CN" sz="2000" dirty="0"/>
              <a:t>For</a:t>
            </a:r>
            <a:r>
              <a:rPr lang="zh-CN" altLang="en-US" sz="2000" dirty="0"/>
              <a:t> </a:t>
            </a:r>
            <a:r>
              <a:rPr lang="en-US" altLang="zh-CN" sz="2000" dirty="0"/>
              <a:t>RDD</a:t>
            </a:r>
            <a:r>
              <a:rPr lang="zh-CN" altLang="en-US" sz="2000" dirty="0"/>
              <a:t> </a:t>
            </a:r>
            <a:r>
              <a:rPr lang="en-US" altLang="zh-CN" sz="2000" dirty="0"/>
              <a:t>{1, 2, 3, 3}</a:t>
            </a:r>
            <a:endParaRPr lang="zh-CN" altLang="en-US" sz="2000" dirty="0"/>
          </a:p>
        </p:txBody>
      </p:sp>
    </p:spTree>
    <p:extLst>
      <p:ext uri="{BB962C8B-B14F-4D97-AF65-F5344CB8AC3E}">
        <p14:creationId xmlns:p14="http://schemas.microsoft.com/office/powerpoint/2010/main" val="2196614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97475-A77D-4A67-A86A-5EF329E3E3C0}"/>
              </a:ext>
            </a:extLst>
          </p:cNvPr>
          <p:cNvSpPr>
            <a:spLocks noGrp="1"/>
          </p:cNvSpPr>
          <p:nvPr>
            <p:ph type="title"/>
          </p:nvPr>
        </p:nvSpPr>
        <p:spPr/>
        <p:txBody>
          <a:bodyPr/>
          <a:lstStyle/>
          <a:p>
            <a:r>
              <a:rPr lang="en-US" altLang="zh-CN" dirty="0"/>
              <a:t>Spark </a:t>
            </a:r>
            <a:r>
              <a:rPr lang="zh-CN" altLang="en-US" dirty="0"/>
              <a:t>程序流程示例</a:t>
            </a:r>
          </a:p>
        </p:txBody>
      </p:sp>
      <p:sp>
        <p:nvSpPr>
          <p:cNvPr id="3" name="内容占位符 2">
            <a:extLst>
              <a:ext uri="{FF2B5EF4-FFF2-40B4-BE49-F238E27FC236}">
                <a16:creationId xmlns:a16="http://schemas.microsoft.com/office/drawing/2014/main" id="{74C5AD65-43D7-4526-A70B-1ABDA58C99BC}"/>
              </a:ext>
            </a:extLst>
          </p:cNvPr>
          <p:cNvSpPr>
            <a:spLocks noGrp="1"/>
          </p:cNvSpPr>
          <p:nvPr>
            <p:ph idx="1"/>
          </p:nvPr>
        </p:nvSpPr>
        <p:spPr/>
        <p:txBody>
          <a:bodyPr>
            <a:normAutofit/>
          </a:bodyPr>
          <a:lstStyle/>
          <a:p>
            <a:r>
              <a:rPr lang="zh-CN" altLang="en-US" dirty="0">
                <a:latin typeface="DengXian" panose="02010600030101010101" pitchFamily="2" charset="-122"/>
                <a:ea typeface="DengXian" panose="02010600030101010101" pitchFamily="2" charset="-122"/>
              </a:rPr>
              <a:t>基本流程示例</a:t>
            </a:r>
            <a:endParaRPr lang="en-US" altLang="zh-CN" dirty="0">
              <a:latin typeface="DengXian" panose="02010600030101010101" pitchFamily="2" charset="-122"/>
              <a:ea typeface="DengXian" panose="02010600030101010101" pitchFamily="2" charset="-122"/>
            </a:endParaRPr>
          </a:p>
          <a:p>
            <a:endParaRPr lang="en-US" altLang="zh-CN" dirty="0">
              <a:latin typeface="DengXian" panose="02010600030101010101" pitchFamily="2" charset="-122"/>
              <a:ea typeface="DengXian" panose="02010600030101010101" pitchFamily="2" charset="-122"/>
            </a:endParaRPr>
          </a:p>
          <a:p>
            <a:pPr lvl="1"/>
            <a:r>
              <a:rPr lang="zh-CN" altLang="en-US" dirty="0">
                <a:latin typeface="DengXian" panose="02010600030101010101" pitchFamily="2" charset="-122"/>
                <a:ea typeface="DengXian" panose="02010600030101010101" pitchFamily="2" charset="-122"/>
              </a:rPr>
              <a:t>从外部数据创建一些作为输入的</a:t>
            </a:r>
            <a:r>
              <a:rPr lang="en-US" altLang="zh-CN" dirty="0">
                <a:latin typeface="DengXian" panose="02010600030101010101" pitchFamily="2" charset="-122"/>
                <a:ea typeface="DengXian" panose="02010600030101010101" pitchFamily="2" charset="-122"/>
              </a:rPr>
              <a:t>RDD</a:t>
            </a:r>
          </a:p>
          <a:p>
            <a:pPr lvl="1"/>
            <a:endParaRPr lang="en-US" altLang="zh-CN" dirty="0">
              <a:latin typeface="DengXian" panose="02010600030101010101" pitchFamily="2" charset="-122"/>
              <a:ea typeface="DengXian" panose="02010600030101010101" pitchFamily="2" charset="-122"/>
            </a:endParaRPr>
          </a:p>
          <a:p>
            <a:pPr lvl="1"/>
            <a:r>
              <a:rPr lang="zh-CN" altLang="en-US" dirty="0">
                <a:latin typeface="DengXian" panose="02010600030101010101" pitchFamily="2" charset="-122"/>
                <a:ea typeface="DengXian" panose="02010600030101010101" pitchFamily="2" charset="-122"/>
              </a:rPr>
              <a:t>使用类似</a:t>
            </a:r>
            <a:r>
              <a:rPr lang="en-US" altLang="zh-CN" dirty="0">
                <a:latin typeface="DengXian" panose="02010600030101010101" pitchFamily="2" charset="-122"/>
                <a:ea typeface="DengXian" panose="02010600030101010101" pitchFamily="2" charset="-122"/>
              </a:rPr>
              <a:t>filter</a:t>
            </a:r>
            <a:r>
              <a:rPr lang="zh-CN" altLang="en-US" dirty="0">
                <a:latin typeface="DengXian" panose="02010600030101010101" pitchFamily="2" charset="-122"/>
                <a:ea typeface="DengXian" panose="02010600030101010101" pitchFamily="2" charset="-122"/>
              </a:rPr>
              <a:t>之类的变换</a:t>
            </a:r>
            <a:r>
              <a:rPr lang="en-US" altLang="zh-CN" dirty="0">
                <a:latin typeface="DengXian" panose="02010600030101010101" pitchFamily="2" charset="-122"/>
                <a:ea typeface="DengXian" panose="02010600030101010101" pitchFamily="2" charset="-122"/>
              </a:rPr>
              <a:t>(Transformations)</a:t>
            </a:r>
            <a:r>
              <a:rPr lang="zh-CN" altLang="en-US" dirty="0">
                <a:latin typeface="DengXian" panose="02010600030101010101" pitchFamily="2" charset="-122"/>
                <a:ea typeface="DengXian" panose="02010600030101010101" pitchFamily="2" charset="-122"/>
              </a:rPr>
              <a:t>来定义出新的</a:t>
            </a:r>
            <a:r>
              <a:rPr lang="en-US" altLang="zh-CN" dirty="0">
                <a:latin typeface="DengXian" panose="02010600030101010101" pitchFamily="2" charset="-122"/>
                <a:ea typeface="DengXian" panose="02010600030101010101" pitchFamily="2" charset="-122"/>
              </a:rPr>
              <a:t>RDD</a:t>
            </a:r>
          </a:p>
          <a:p>
            <a:pPr lvl="1"/>
            <a:endParaRPr lang="en-US" altLang="zh-CN" dirty="0">
              <a:latin typeface="DengXian" panose="02010600030101010101" pitchFamily="2" charset="-122"/>
              <a:ea typeface="DengXian" panose="02010600030101010101" pitchFamily="2" charset="-122"/>
            </a:endParaRPr>
          </a:p>
          <a:p>
            <a:pPr lvl="1"/>
            <a:r>
              <a:rPr lang="zh-CN" altLang="en-US" dirty="0">
                <a:latin typeface="DengXian" panose="02010600030101010101" pitchFamily="2" charset="-122"/>
                <a:ea typeface="DengXian" panose="02010600030101010101" pitchFamily="2" charset="-122"/>
              </a:rPr>
              <a:t>要求</a:t>
            </a:r>
            <a:r>
              <a:rPr lang="en-US" altLang="zh-CN" dirty="0">
                <a:latin typeface="DengXian" panose="02010600030101010101" pitchFamily="2" charset="-122"/>
                <a:ea typeface="DengXian" panose="02010600030101010101" pitchFamily="2" charset="-122"/>
              </a:rPr>
              <a:t>Spark</a:t>
            </a:r>
            <a:r>
              <a:rPr lang="zh-CN" altLang="en-US" dirty="0">
                <a:latin typeface="DengXian" panose="02010600030101010101" pitchFamily="2" charset="-122"/>
                <a:ea typeface="DengXian" panose="02010600030101010101" pitchFamily="2" charset="-122"/>
              </a:rPr>
              <a:t>对需要重用的任何中间</a:t>
            </a:r>
            <a:r>
              <a:rPr lang="en-US" altLang="zh-CN" dirty="0">
                <a:latin typeface="DengXian" panose="02010600030101010101" pitchFamily="2" charset="-122"/>
                <a:ea typeface="DengXian" panose="02010600030101010101" pitchFamily="2" charset="-122"/>
              </a:rPr>
              <a:t>RDD</a:t>
            </a:r>
            <a:r>
              <a:rPr lang="zh-CN" altLang="en-US" dirty="0">
                <a:latin typeface="DengXian" panose="02010600030101010101" pitchFamily="2" charset="-122"/>
                <a:ea typeface="DengXian" panose="02010600030101010101" pitchFamily="2" charset="-122"/>
              </a:rPr>
              <a:t>进行</a:t>
            </a:r>
            <a:r>
              <a:rPr lang="en-US" altLang="zh-CN" dirty="0">
                <a:latin typeface="DengXian" panose="02010600030101010101" pitchFamily="2" charset="-122"/>
                <a:ea typeface="DengXian" panose="02010600030101010101" pitchFamily="2" charset="-122"/>
              </a:rPr>
              <a:t>persist</a:t>
            </a:r>
          </a:p>
          <a:p>
            <a:pPr lvl="1"/>
            <a:endParaRPr lang="en-US" altLang="zh-CN" dirty="0">
              <a:latin typeface="DengXian" panose="02010600030101010101" pitchFamily="2" charset="-122"/>
              <a:ea typeface="DengXian" panose="02010600030101010101" pitchFamily="2" charset="-122"/>
            </a:endParaRPr>
          </a:p>
          <a:p>
            <a:pPr lvl="1"/>
            <a:r>
              <a:rPr lang="zh-CN" altLang="en-US" dirty="0">
                <a:latin typeface="DengXian" panose="02010600030101010101" pitchFamily="2" charset="-122"/>
                <a:ea typeface="DengXian" panose="02010600030101010101" pitchFamily="2" charset="-122"/>
              </a:rPr>
              <a:t>启用类似</a:t>
            </a:r>
            <a:r>
              <a:rPr lang="en-US" altLang="zh-CN" dirty="0">
                <a:latin typeface="DengXian" panose="02010600030101010101" pitchFamily="2" charset="-122"/>
                <a:ea typeface="DengXian" panose="02010600030101010101" pitchFamily="2" charset="-122"/>
              </a:rPr>
              <a:t>count</a:t>
            </a:r>
            <a:r>
              <a:rPr lang="zh-CN" altLang="en-US" dirty="0">
                <a:latin typeface="DengXian" panose="02010600030101010101" pitchFamily="2" charset="-122"/>
                <a:ea typeface="DengXian" panose="02010600030101010101" pitchFamily="2" charset="-122"/>
              </a:rPr>
              <a:t>之类的动作</a:t>
            </a:r>
            <a:r>
              <a:rPr lang="en-US" altLang="zh-CN" dirty="0">
                <a:latin typeface="DengXian" panose="02010600030101010101" pitchFamily="2" charset="-122"/>
                <a:ea typeface="DengXian" panose="02010600030101010101" pitchFamily="2" charset="-122"/>
              </a:rPr>
              <a:t>(Actions)</a:t>
            </a:r>
            <a:r>
              <a:rPr lang="zh-CN" altLang="en-US" dirty="0">
                <a:latin typeface="DengXian" panose="02010600030101010101" pitchFamily="2" charset="-122"/>
                <a:ea typeface="DengXian" panose="02010600030101010101" pitchFamily="2" charset="-122"/>
              </a:rPr>
              <a:t>进行并行计算</a:t>
            </a:r>
            <a:endParaRPr lang="en-US" altLang="zh-CN" dirty="0">
              <a:latin typeface="DengXian" panose="02010600030101010101" pitchFamily="2" charset="-122"/>
              <a:ea typeface="DengXian" panose="02010600030101010101" pitchFamily="2" charset="-122"/>
            </a:endParaRPr>
          </a:p>
          <a:p>
            <a:pPr marL="0" indent="0">
              <a:buNone/>
            </a:pPr>
            <a:endParaRPr lang="en-US" altLang="zh-CN" dirty="0">
              <a:latin typeface="DengXian" panose="02010600030101010101" pitchFamily="2" charset="-122"/>
              <a:ea typeface="DengXian" panose="02010600030101010101" pitchFamily="2" charset="-122"/>
            </a:endParaRPr>
          </a:p>
          <a:p>
            <a:pPr marL="342900" indent="-342900">
              <a:buFont typeface="+mj-lt"/>
              <a:buAutoNum type="arabicPeriod"/>
            </a:pPr>
            <a:endParaRPr lang="en-US" altLang="zh-CN" dirty="0">
              <a:latin typeface="DengXian" panose="02010600030101010101" pitchFamily="2" charset="-122"/>
              <a:ea typeface="DengXian" panose="02010600030101010101" pitchFamily="2" charset="-122"/>
            </a:endParaRPr>
          </a:p>
        </p:txBody>
      </p:sp>
      <p:sp>
        <p:nvSpPr>
          <p:cNvPr id="4" name="灯片编号占位符 3">
            <a:extLst>
              <a:ext uri="{FF2B5EF4-FFF2-40B4-BE49-F238E27FC236}">
                <a16:creationId xmlns:a16="http://schemas.microsoft.com/office/drawing/2014/main" id="{405BD488-90EE-41AF-9884-A45BC8A136CA}"/>
              </a:ext>
            </a:extLst>
          </p:cNvPr>
          <p:cNvSpPr>
            <a:spLocks noGrp="1"/>
          </p:cNvSpPr>
          <p:nvPr>
            <p:ph type="sldNum" sz="quarter" idx="12"/>
          </p:nvPr>
        </p:nvSpPr>
        <p:spPr/>
        <p:txBody>
          <a:bodyPr/>
          <a:lstStyle/>
          <a:p>
            <a:fld id="{CB818ED7-1FAF-4BEC-A906-EB6564C334EB}" type="slidenum">
              <a:rPr lang="zh-CN" altLang="en-US" smtClean="0"/>
              <a:pPr/>
              <a:t>46</a:t>
            </a:fld>
            <a:endParaRPr lang="zh-CN" altLang="en-US" dirty="0"/>
          </a:p>
        </p:txBody>
      </p:sp>
    </p:spTree>
    <p:extLst>
      <p:ext uri="{BB962C8B-B14F-4D97-AF65-F5344CB8AC3E}">
        <p14:creationId xmlns:p14="http://schemas.microsoft.com/office/powerpoint/2010/main" val="3504540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F2CB-A926-48E8-ADBB-DEE19BB265C4}"/>
              </a:ext>
            </a:extLst>
          </p:cNvPr>
          <p:cNvSpPr>
            <a:spLocks noGrp="1"/>
          </p:cNvSpPr>
          <p:nvPr>
            <p:ph type="title"/>
          </p:nvPr>
        </p:nvSpPr>
        <p:spPr/>
        <p:txBody>
          <a:bodyPr/>
          <a:lstStyle/>
          <a:p>
            <a:r>
              <a:rPr lang="en-US" altLang="zh-CN" dirty="0"/>
              <a:t>Shuffle</a:t>
            </a:r>
            <a:r>
              <a:rPr lang="zh-CN" altLang="en-US" dirty="0"/>
              <a:t> </a:t>
            </a:r>
            <a:r>
              <a:rPr lang="en-US" altLang="zh-CN" dirty="0"/>
              <a:t>Operation</a:t>
            </a:r>
            <a:endParaRPr lang="zh-CN" altLang="en-US" dirty="0"/>
          </a:p>
        </p:txBody>
      </p:sp>
      <p:pic>
        <p:nvPicPr>
          <p:cNvPr id="5" name="内容占位符 4">
            <a:extLst>
              <a:ext uri="{FF2B5EF4-FFF2-40B4-BE49-F238E27FC236}">
                <a16:creationId xmlns:a16="http://schemas.microsoft.com/office/drawing/2014/main" id="{14D0BA69-5679-4130-BD94-5EE2A39EE2F2}"/>
              </a:ext>
            </a:extLst>
          </p:cNvPr>
          <p:cNvPicPr>
            <a:picLocks noGrp="1" noChangeAspect="1"/>
          </p:cNvPicPr>
          <p:nvPr>
            <p:ph idx="1"/>
          </p:nvPr>
        </p:nvPicPr>
        <p:blipFill>
          <a:blip r:embed="rId2"/>
          <a:stretch>
            <a:fillRect/>
          </a:stretch>
        </p:blipFill>
        <p:spPr>
          <a:xfrm>
            <a:off x="1146254" y="2085696"/>
            <a:ext cx="6851491" cy="2754307"/>
          </a:xfrm>
          <a:prstGeom prst="rect">
            <a:avLst/>
          </a:prstGeom>
        </p:spPr>
      </p:pic>
      <p:sp>
        <p:nvSpPr>
          <p:cNvPr id="4" name="灯片编号占位符 3">
            <a:extLst>
              <a:ext uri="{FF2B5EF4-FFF2-40B4-BE49-F238E27FC236}">
                <a16:creationId xmlns:a16="http://schemas.microsoft.com/office/drawing/2014/main" id="{107F4534-C22B-4413-B126-C51510F9E715}"/>
              </a:ext>
            </a:extLst>
          </p:cNvPr>
          <p:cNvSpPr>
            <a:spLocks noGrp="1"/>
          </p:cNvSpPr>
          <p:nvPr>
            <p:ph type="sldNum" sz="quarter" idx="12"/>
          </p:nvPr>
        </p:nvSpPr>
        <p:spPr/>
        <p:txBody>
          <a:bodyPr/>
          <a:lstStyle/>
          <a:p>
            <a:fld id="{CB818ED7-1FAF-4BEC-A906-EB6564C334EB}" type="slidenum">
              <a:rPr lang="zh-CN" altLang="en-US" smtClean="0"/>
              <a:pPr/>
              <a:t>47</a:t>
            </a:fld>
            <a:endParaRPr lang="zh-CN" altLang="en-US" dirty="0"/>
          </a:p>
        </p:txBody>
      </p:sp>
      <p:sp>
        <p:nvSpPr>
          <p:cNvPr id="6" name="内容占位符 2">
            <a:extLst>
              <a:ext uri="{FF2B5EF4-FFF2-40B4-BE49-F238E27FC236}">
                <a16:creationId xmlns:a16="http://schemas.microsoft.com/office/drawing/2014/main" id="{D71A727F-FB17-4FAD-A4E1-2FED2A752DE9}"/>
              </a:ext>
            </a:extLst>
          </p:cNvPr>
          <p:cNvSpPr txBox="1">
            <a:spLocks/>
          </p:cNvSpPr>
          <p:nvPr/>
        </p:nvSpPr>
        <p:spPr>
          <a:xfrm>
            <a:off x="251520" y="845073"/>
            <a:ext cx="8640960" cy="3940924"/>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2400" kern="1200" baseline="0">
                <a:solidFill>
                  <a:schemeClr val="tx1"/>
                </a:solidFill>
                <a:latin typeface="Cambria" pitchFamily="18" charset="0"/>
                <a:ea typeface="新宋体" pitchFamily="49" charset="-122"/>
                <a:cs typeface="+mn-cs"/>
              </a:defRPr>
            </a:lvl1pPr>
            <a:lvl2pPr marL="742950" indent="-285750" algn="l" defTabSz="914400" rtl="0" eaLnBrk="1" latinLnBrk="0" hangingPunct="1">
              <a:spcBef>
                <a:spcPct val="20000"/>
              </a:spcBef>
              <a:buFont typeface="Arial" pitchFamily="34" charset="0"/>
              <a:buChar char="–"/>
              <a:defRPr sz="2000" kern="1200" baseline="0">
                <a:solidFill>
                  <a:schemeClr val="tx1"/>
                </a:solidFill>
                <a:latin typeface="Cambria" pitchFamily="18" charset="0"/>
                <a:ea typeface="新宋体" pitchFamily="49" charset="-122"/>
                <a:cs typeface="+mn-cs"/>
              </a:defRPr>
            </a:lvl2pPr>
            <a:lvl3pPr marL="1143000" indent="-228600" algn="l" defTabSz="9144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3pPr>
            <a:lvl4pPr marL="1600200" indent="-228600" algn="l" defTabSz="914400" rtl="0" eaLnBrk="1" latinLnBrk="0" hangingPunct="1">
              <a:spcBef>
                <a:spcPct val="20000"/>
              </a:spcBef>
              <a:buFont typeface="Arial" pitchFamily="34" charset="0"/>
              <a:buChar char="–"/>
              <a:defRPr sz="1600" kern="1200" baseline="0">
                <a:solidFill>
                  <a:schemeClr val="tx1"/>
                </a:solidFill>
                <a:latin typeface="Cambria" pitchFamily="18" charset="0"/>
                <a:ea typeface="新宋体" pitchFamily="49" charset="-122"/>
                <a:cs typeface="+mn-cs"/>
              </a:defRPr>
            </a:lvl4pPr>
            <a:lvl5pPr marL="2057400" indent="-228600" algn="l" defTabSz="914400" rtl="0" eaLnBrk="1" latinLnBrk="0" hangingPunct="1">
              <a:spcBef>
                <a:spcPct val="20000"/>
              </a:spcBef>
              <a:buFont typeface="Arial" pitchFamily="34" charset="0"/>
              <a:buChar char="»"/>
              <a:defRPr sz="1600" kern="1200" baseline="0">
                <a:solidFill>
                  <a:schemeClr val="tx1"/>
                </a:solidFill>
                <a:latin typeface="Cambria" pitchFamily="18" charset="0"/>
                <a:ea typeface="新宋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mj-lt"/>
              <a:buAutoNum type="arabicPeriod"/>
            </a:pPr>
            <a:endParaRPr lang="en-US" altLang="zh-CN" sz="1400" dirty="0"/>
          </a:p>
        </p:txBody>
      </p:sp>
      <p:sp>
        <p:nvSpPr>
          <p:cNvPr id="7" name="内容占位符 2">
            <a:extLst>
              <a:ext uri="{FF2B5EF4-FFF2-40B4-BE49-F238E27FC236}">
                <a16:creationId xmlns:a16="http://schemas.microsoft.com/office/drawing/2014/main" id="{246CA112-A919-5647-BE97-56FC1A356ECF}"/>
              </a:ext>
            </a:extLst>
          </p:cNvPr>
          <p:cNvSpPr txBox="1">
            <a:spLocks/>
          </p:cNvSpPr>
          <p:nvPr/>
        </p:nvSpPr>
        <p:spPr>
          <a:xfrm>
            <a:off x="107504" y="845073"/>
            <a:ext cx="8784976" cy="3940924"/>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zh-CN" dirty="0"/>
              <a:t>Certain operations within Spark trigger an event known as the </a:t>
            </a:r>
            <a:r>
              <a:rPr lang="en-US" altLang="zh-CN" dirty="0">
                <a:solidFill>
                  <a:srgbClr val="FF0000"/>
                </a:solidFill>
              </a:rPr>
              <a:t>shuffle</a:t>
            </a:r>
            <a:r>
              <a:rPr lang="en-US" altLang="zh-CN" dirty="0"/>
              <a:t>. </a:t>
            </a:r>
          </a:p>
          <a:p>
            <a:pPr lvl="1"/>
            <a:r>
              <a:rPr lang="en-US" altLang="zh-CN" sz="1400" dirty="0"/>
              <a:t>The shuffle is Spark’s mechanism for </a:t>
            </a:r>
            <a:r>
              <a:rPr lang="en-US" altLang="zh-CN" sz="1400" dirty="0">
                <a:solidFill>
                  <a:srgbClr val="FF0000"/>
                </a:solidFill>
              </a:rPr>
              <a:t>re-distributing data </a:t>
            </a:r>
            <a:r>
              <a:rPr lang="en-US" altLang="zh-CN" sz="1400" dirty="0"/>
              <a:t>so that it’s grouped differently across partitions. This typically involves copying data </a:t>
            </a:r>
            <a:r>
              <a:rPr lang="en-US" altLang="zh-CN" sz="1400" dirty="0">
                <a:solidFill>
                  <a:srgbClr val="FF0000"/>
                </a:solidFill>
              </a:rPr>
              <a:t>across</a:t>
            </a:r>
            <a:r>
              <a:rPr lang="en-US" altLang="zh-CN" sz="1400" dirty="0"/>
              <a:t> executors and machines, making the shuffle a complex and costly operation.</a:t>
            </a:r>
          </a:p>
          <a:p>
            <a:pPr lvl="1"/>
            <a:r>
              <a:rPr lang="en-US" altLang="zh-CN" sz="1400" dirty="0"/>
              <a:t>The Shuffle is an </a:t>
            </a:r>
            <a:r>
              <a:rPr lang="en-US" altLang="zh-CN" sz="1400" dirty="0">
                <a:solidFill>
                  <a:srgbClr val="FF0000"/>
                </a:solidFill>
              </a:rPr>
              <a:t>expensive</a:t>
            </a:r>
            <a:r>
              <a:rPr lang="en-US" altLang="zh-CN" sz="1400" dirty="0"/>
              <a:t> operation since it involves disk I/O, data serialization, and network I/O.</a:t>
            </a:r>
          </a:p>
          <a:p>
            <a:pPr marL="342900" lvl="1" indent="0">
              <a:buNone/>
            </a:pPr>
            <a:endParaRPr lang="en-US" altLang="zh-CN" dirty="0"/>
          </a:p>
          <a:p>
            <a:endParaRPr kumimoji="1" lang="zh-CN" altLang="en-US" dirty="0"/>
          </a:p>
        </p:txBody>
      </p:sp>
    </p:spTree>
    <p:extLst>
      <p:ext uri="{BB962C8B-B14F-4D97-AF65-F5344CB8AC3E}">
        <p14:creationId xmlns:p14="http://schemas.microsoft.com/office/powerpoint/2010/main" val="3540374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9F2CB-A926-48E8-ADBB-DEE19BB265C4}"/>
              </a:ext>
            </a:extLst>
          </p:cNvPr>
          <p:cNvSpPr>
            <a:spLocks noGrp="1"/>
          </p:cNvSpPr>
          <p:nvPr>
            <p:ph type="title"/>
          </p:nvPr>
        </p:nvSpPr>
        <p:spPr/>
        <p:txBody>
          <a:bodyPr/>
          <a:lstStyle/>
          <a:p>
            <a:r>
              <a:rPr lang="en-US" altLang="zh-CN" dirty="0"/>
              <a:t>Partitions</a:t>
            </a:r>
            <a:endParaRPr lang="zh-CN" altLang="en-US" dirty="0"/>
          </a:p>
        </p:txBody>
      </p:sp>
      <p:sp>
        <p:nvSpPr>
          <p:cNvPr id="4" name="灯片编号占位符 3">
            <a:extLst>
              <a:ext uri="{FF2B5EF4-FFF2-40B4-BE49-F238E27FC236}">
                <a16:creationId xmlns:a16="http://schemas.microsoft.com/office/drawing/2014/main" id="{107F4534-C22B-4413-B126-C51510F9E715}"/>
              </a:ext>
            </a:extLst>
          </p:cNvPr>
          <p:cNvSpPr>
            <a:spLocks noGrp="1"/>
          </p:cNvSpPr>
          <p:nvPr>
            <p:ph type="sldNum" sz="quarter" idx="12"/>
          </p:nvPr>
        </p:nvSpPr>
        <p:spPr/>
        <p:txBody>
          <a:bodyPr/>
          <a:lstStyle/>
          <a:p>
            <a:fld id="{CB818ED7-1FAF-4BEC-A906-EB6564C334EB}" type="slidenum">
              <a:rPr lang="zh-CN" altLang="en-US" smtClean="0"/>
              <a:pPr/>
              <a:t>48</a:t>
            </a:fld>
            <a:endParaRPr lang="zh-CN" altLang="en-US" dirty="0"/>
          </a:p>
        </p:txBody>
      </p:sp>
      <p:sp>
        <p:nvSpPr>
          <p:cNvPr id="6" name="内容占位符 2">
            <a:extLst>
              <a:ext uri="{FF2B5EF4-FFF2-40B4-BE49-F238E27FC236}">
                <a16:creationId xmlns:a16="http://schemas.microsoft.com/office/drawing/2014/main" id="{D71A727F-FB17-4FAD-A4E1-2FED2A752DE9}"/>
              </a:ext>
            </a:extLst>
          </p:cNvPr>
          <p:cNvSpPr txBox="1">
            <a:spLocks/>
          </p:cNvSpPr>
          <p:nvPr/>
        </p:nvSpPr>
        <p:spPr>
          <a:xfrm>
            <a:off x="323528" y="845073"/>
            <a:ext cx="8568952" cy="3940924"/>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2400" kern="1200" baseline="0">
                <a:solidFill>
                  <a:schemeClr val="tx1"/>
                </a:solidFill>
                <a:latin typeface="Cambria" pitchFamily="18" charset="0"/>
                <a:ea typeface="新宋体" pitchFamily="49" charset="-122"/>
                <a:cs typeface="+mn-cs"/>
              </a:defRPr>
            </a:lvl1pPr>
            <a:lvl2pPr marL="742950" indent="-285750" algn="l" defTabSz="914400" rtl="0" eaLnBrk="1" latinLnBrk="0" hangingPunct="1">
              <a:spcBef>
                <a:spcPct val="20000"/>
              </a:spcBef>
              <a:buFont typeface="Arial" pitchFamily="34" charset="0"/>
              <a:buChar char="–"/>
              <a:defRPr sz="2000" kern="1200" baseline="0">
                <a:solidFill>
                  <a:schemeClr val="tx1"/>
                </a:solidFill>
                <a:latin typeface="Cambria" pitchFamily="18" charset="0"/>
                <a:ea typeface="新宋体" pitchFamily="49" charset="-122"/>
                <a:cs typeface="+mn-cs"/>
              </a:defRPr>
            </a:lvl2pPr>
            <a:lvl3pPr marL="1143000" indent="-228600" algn="l" defTabSz="9144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3pPr>
            <a:lvl4pPr marL="1600200" indent="-228600" algn="l" defTabSz="914400" rtl="0" eaLnBrk="1" latinLnBrk="0" hangingPunct="1">
              <a:spcBef>
                <a:spcPct val="20000"/>
              </a:spcBef>
              <a:buFont typeface="Arial" pitchFamily="34" charset="0"/>
              <a:buChar char="–"/>
              <a:defRPr sz="1600" kern="1200" baseline="0">
                <a:solidFill>
                  <a:schemeClr val="tx1"/>
                </a:solidFill>
                <a:latin typeface="Cambria" pitchFamily="18" charset="0"/>
                <a:ea typeface="新宋体" pitchFamily="49" charset="-122"/>
                <a:cs typeface="+mn-cs"/>
              </a:defRPr>
            </a:lvl4pPr>
            <a:lvl5pPr marL="2057400" indent="-228600" algn="l" defTabSz="914400" rtl="0" eaLnBrk="1" latinLnBrk="0" hangingPunct="1">
              <a:spcBef>
                <a:spcPct val="20000"/>
              </a:spcBef>
              <a:buFont typeface="Arial" pitchFamily="34" charset="0"/>
              <a:buChar char="»"/>
              <a:defRPr sz="1600" kern="1200" baseline="0">
                <a:solidFill>
                  <a:schemeClr val="tx1"/>
                </a:solidFill>
                <a:latin typeface="Cambria" pitchFamily="18" charset="0"/>
                <a:ea typeface="新宋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800" dirty="0">
                <a:ea typeface="DengXian" panose="02010600030101010101" pitchFamily="2" charset="-122"/>
              </a:rPr>
              <a:t>An Easy Example</a:t>
            </a:r>
          </a:p>
          <a:p>
            <a:endParaRPr lang="en-US" altLang="zh-CN" sz="1800" dirty="0">
              <a:ea typeface="DengXian" panose="02010600030101010101" pitchFamily="2" charset="-122"/>
            </a:endParaRPr>
          </a:p>
          <a:p>
            <a:pPr lvl="1"/>
            <a:r>
              <a:rPr lang="zh-CN" altLang="en-US" sz="1500" dirty="0">
                <a:ea typeface="DengXian" panose="02010600030101010101" pitchFamily="2" charset="-122"/>
              </a:rPr>
              <a:t>假设程序在内存中持有一个非常大的用户信息表 </a:t>
            </a:r>
            <a:r>
              <a:rPr lang="en-US" altLang="zh-CN" sz="1500" dirty="0">
                <a:ea typeface="DengXian" panose="02010600030101010101" pitchFamily="2" charset="-122"/>
              </a:rPr>
              <a:t>(UserID</a:t>
            </a:r>
            <a:r>
              <a:rPr lang="zh-CN" altLang="en-US" sz="1500" dirty="0">
                <a:ea typeface="DengXian" panose="02010600030101010101" pitchFamily="2" charset="-122"/>
              </a:rPr>
              <a:t>，</a:t>
            </a:r>
            <a:r>
              <a:rPr lang="en-US" altLang="zh-CN" sz="1500" dirty="0">
                <a:ea typeface="DengXian" panose="02010600030101010101" pitchFamily="2" charset="-122"/>
              </a:rPr>
              <a:t>UserInfo)</a:t>
            </a:r>
            <a:r>
              <a:rPr lang="zh-CN" altLang="en-US" sz="1500" dirty="0">
                <a:ea typeface="DengXian" panose="02010600030101010101" pitchFamily="2" charset="-122"/>
              </a:rPr>
              <a:t> ，其中</a:t>
            </a:r>
            <a:r>
              <a:rPr lang="en-US" altLang="zh-CN" sz="1500" dirty="0">
                <a:ea typeface="DengXian" panose="02010600030101010101" pitchFamily="2" charset="-122"/>
              </a:rPr>
              <a:t>UserInfo </a:t>
            </a:r>
            <a:r>
              <a:rPr lang="zh-CN" altLang="en-US" sz="1500" dirty="0">
                <a:ea typeface="DengXian" panose="02010600030101010101" pitchFamily="2" charset="-122"/>
              </a:rPr>
              <a:t>包含用户订阅的主题列表</a:t>
            </a:r>
            <a:endParaRPr lang="en-US" altLang="zh-CN" sz="1500" dirty="0">
              <a:ea typeface="DengXian" panose="02010600030101010101" pitchFamily="2" charset="-122"/>
            </a:endParaRPr>
          </a:p>
          <a:p>
            <a:pPr lvl="1"/>
            <a:endParaRPr lang="en-US" altLang="zh-CN" sz="1500" dirty="0">
              <a:ea typeface="DengXian" panose="02010600030101010101" pitchFamily="2" charset="-122"/>
            </a:endParaRPr>
          </a:p>
          <a:p>
            <a:pPr lvl="1"/>
            <a:r>
              <a:rPr lang="zh-CN" altLang="en-US" sz="1500" dirty="0">
                <a:ea typeface="DengXian" panose="02010600030101010101" pitchFamily="2" charset="-122"/>
              </a:rPr>
              <a:t>有一个很小的表，记录过去</a:t>
            </a:r>
            <a:r>
              <a:rPr lang="en-US" altLang="zh-CN" sz="1500" dirty="0">
                <a:ea typeface="DengXian" panose="02010600030101010101" pitchFamily="2" charset="-122"/>
              </a:rPr>
              <a:t>5</a:t>
            </a:r>
            <a:r>
              <a:rPr lang="zh-CN" altLang="en-US" sz="1500" dirty="0">
                <a:ea typeface="DengXian" panose="02010600030101010101" pitchFamily="2" charset="-122"/>
              </a:rPr>
              <a:t>分钟里在网页上点击过链接的事件，键值对为</a:t>
            </a:r>
            <a:r>
              <a:rPr lang="en-US" altLang="zh-CN" sz="1500" dirty="0">
                <a:ea typeface="DengXian" panose="02010600030101010101" pitchFamily="2" charset="-122"/>
              </a:rPr>
              <a:t>(UserID, LinkInfo)</a:t>
            </a:r>
          </a:p>
          <a:p>
            <a:pPr lvl="1"/>
            <a:endParaRPr lang="zh-CN" altLang="en-US" sz="1500" dirty="0">
              <a:ea typeface="DengXian" panose="02010600030101010101" pitchFamily="2" charset="-122"/>
            </a:endParaRPr>
          </a:p>
          <a:p>
            <a:pPr lvl="1"/>
            <a:r>
              <a:rPr lang="zh-CN" altLang="en-US" sz="1500" dirty="0">
                <a:ea typeface="DengXian" panose="02010600030101010101" pitchFamily="2" charset="-122"/>
              </a:rPr>
              <a:t>程序周期性地将这两个表合并、查询</a:t>
            </a:r>
            <a:endParaRPr lang="en-US" altLang="zh-CN" sz="1500" dirty="0">
              <a:ea typeface="DengXian" panose="02010600030101010101" pitchFamily="2" charset="-122"/>
            </a:endParaRPr>
          </a:p>
          <a:p>
            <a:pPr marL="342900" lvl="1" indent="0">
              <a:buNone/>
            </a:pPr>
            <a:endParaRPr lang="en-US" altLang="zh-CN" sz="1500" dirty="0">
              <a:ea typeface="DengXian" panose="02010600030101010101" pitchFamily="2" charset="-122"/>
            </a:endParaRPr>
          </a:p>
          <a:p>
            <a:pPr marL="342900" lvl="1" indent="0">
              <a:buNone/>
            </a:pPr>
            <a:endParaRPr lang="en-US" altLang="zh-CN" sz="1500" dirty="0">
              <a:ea typeface="DengXian" panose="02010600030101010101" pitchFamily="2" charset="-122"/>
            </a:endParaRPr>
          </a:p>
          <a:p>
            <a:pPr lvl="1"/>
            <a:endParaRPr lang="zh-CN" altLang="en-US" sz="1500" dirty="0">
              <a:ea typeface="DengXian" panose="02010600030101010101" pitchFamily="2" charset="-122"/>
            </a:endParaRPr>
          </a:p>
        </p:txBody>
      </p:sp>
    </p:spTree>
    <p:extLst>
      <p:ext uri="{BB962C8B-B14F-4D97-AF65-F5344CB8AC3E}">
        <p14:creationId xmlns:p14="http://schemas.microsoft.com/office/powerpoint/2010/main" val="2729628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F3713-8681-49CD-BCE1-3645880314E5}"/>
              </a:ext>
            </a:extLst>
          </p:cNvPr>
          <p:cNvSpPr>
            <a:spLocks noGrp="1"/>
          </p:cNvSpPr>
          <p:nvPr>
            <p:ph type="title"/>
          </p:nvPr>
        </p:nvSpPr>
        <p:spPr/>
        <p:txBody>
          <a:bodyPr/>
          <a:lstStyle/>
          <a:p>
            <a:r>
              <a:rPr lang="en-US" altLang="zh-CN" dirty="0"/>
              <a:t>Partitions</a:t>
            </a:r>
            <a:endParaRPr lang="zh-CN" altLang="en-US" dirty="0"/>
          </a:p>
        </p:txBody>
      </p:sp>
      <p:sp>
        <p:nvSpPr>
          <p:cNvPr id="3" name="内容占位符 2">
            <a:extLst>
              <a:ext uri="{FF2B5EF4-FFF2-40B4-BE49-F238E27FC236}">
                <a16:creationId xmlns:a16="http://schemas.microsoft.com/office/drawing/2014/main" id="{DE0B8325-C2AB-443A-80CB-32F5B3C66576}"/>
              </a:ext>
            </a:extLst>
          </p:cNvPr>
          <p:cNvSpPr>
            <a:spLocks noGrp="1"/>
          </p:cNvSpPr>
          <p:nvPr>
            <p:ph idx="1"/>
          </p:nvPr>
        </p:nvSpPr>
        <p:spPr/>
        <p:txBody>
          <a:bodyPr/>
          <a:lstStyle/>
          <a:p>
            <a:r>
              <a:rPr lang="en-US" altLang="zh-CN" dirty="0">
                <a:ea typeface="DengXian" panose="02010600030101010101" pitchFamily="2" charset="-122"/>
              </a:rPr>
              <a:t>No Partitions</a:t>
            </a:r>
          </a:p>
          <a:p>
            <a:pPr lvl="1"/>
            <a:r>
              <a:rPr lang="en-US" altLang="zh-CN" dirty="0">
                <a:ea typeface="DengXian" panose="02010600030101010101" pitchFamily="2" charset="-122"/>
              </a:rPr>
              <a:t>join</a:t>
            </a:r>
            <a:r>
              <a:rPr lang="zh-CN" altLang="en-US" dirty="0">
                <a:ea typeface="DengXian" panose="02010600030101010101" pitchFamily="2" charset="-122"/>
              </a:rPr>
              <a:t>操作不知道数据集中的主键如何分区</a:t>
            </a:r>
            <a:endParaRPr lang="en-US" altLang="zh-CN" dirty="0">
              <a:ea typeface="DengXian" panose="02010600030101010101" pitchFamily="2" charset="-122"/>
            </a:endParaRPr>
          </a:p>
          <a:p>
            <a:pPr lvl="1"/>
            <a:r>
              <a:rPr lang="en-US" altLang="zh-CN" dirty="0" err="1">
                <a:ea typeface="DengXian" panose="02010600030101010101" pitchFamily="2" charset="-122"/>
              </a:rPr>
              <a:t>userData</a:t>
            </a:r>
            <a:r>
              <a:rPr lang="zh-CN" altLang="en-US" dirty="0">
                <a:ea typeface="DengXian" panose="02010600030101010101" pitchFamily="2" charset="-122"/>
              </a:rPr>
              <a:t>需要周期性地进行</a:t>
            </a:r>
            <a:r>
              <a:rPr lang="en-US" altLang="zh-CN" dirty="0">
                <a:ea typeface="DengXian" panose="02010600030101010101" pitchFamily="2" charset="-122"/>
              </a:rPr>
              <a:t>Hash</a:t>
            </a:r>
            <a:r>
              <a:rPr lang="zh-CN" altLang="en-US" dirty="0">
                <a:ea typeface="DengXian" panose="02010600030101010101" pitchFamily="2" charset="-122"/>
              </a:rPr>
              <a:t>并</a:t>
            </a:r>
            <a:r>
              <a:rPr lang="en-US" altLang="zh-CN" dirty="0">
                <a:ea typeface="DengXian" panose="02010600030101010101" pitchFamily="2" charset="-122"/>
              </a:rPr>
              <a:t>Shuffle</a:t>
            </a:r>
            <a:r>
              <a:rPr lang="zh-CN" altLang="en-US" dirty="0">
                <a:ea typeface="DengXian" panose="02010600030101010101" pitchFamily="2" charset="-122"/>
              </a:rPr>
              <a:t>，即使其没发生任何变化</a:t>
            </a:r>
            <a:endParaRPr lang="en-US" altLang="zh-CN" dirty="0">
              <a:ea typeface="DengXian" panose="02010600030101010101" pitchFamily="2" charset="-122"/>
            </a:endParaRPr>
          </a:p>
          <a:p>
            <a:endParaRPr lang="zh-CN" altLang="en-US" dirty="0">
              <a:ea typeface="DengXian" panose="02010600030101010101" pitchFamily="2" charset="-122"/>
            </a:endParaRPr>
          </a:p>
        </p:txBody>
      </p:sp>
      <p:sp>
        <p:nvSpPr>
          <p:cNvPr id="4" name="灯片编号占位符 3">
            <a:extLst>
              <a:ext uri="{FF2B5EF4-FFF2-40B4-BE49-F238E27FC236}">
                <a16:creationId xmlns:a16="http://schemas.microsoft.com/office/drawing/2014/main" id="{673EA2BB-02C6-4B57-842F-D9EEA009C74C}"/>
              </a:ext>
            </a:extLst>
          </p:cNvPr>
          <p:cNvSpPr>
            <a:spLocks noGrp="1"/>
          </p:cNvSpPr>
          <p:nvPr>
            <p:ph type="sldNum" sz="quarter" idx="12"/>
          </p:nvPr>
        </p:nvSpPr>
        <p:spPr/>
        <p:txBody>
          <a:bodyPr/>
          <a:lstStyle/>
          <a:p>
            <a:fld id="{CB818ED7-1FAF-4BEC-A906-EB6564C334EB}" type="slidenum">
              <a:rPr lang="zh-CN" altLang="en-US" smtClean="0"/>
              <a:pPr/>
              <a:t>49</a:t>
            </a:fld>
            <a:endParaRPr lang="zh-CN" altLang="en-US" dirty="0"/>
          </a:p>
        </p:txBody>
      </p:sp>
      <p:pic>
        <p:nvPicPr>
          <p:cNvPr id="6" name="图片 5">
            <a:extLst>
              <a:ext uri="{FF2B5EF4-FFF2-40B4-BE49-F238E27FC236}">
                <a16:creationId xmlns:a16="http://schemas.microsoft.com/office/drawing/2014/main" id="{C908BCC6-D2B4-4CF2-A928-55F1FB1D74AA}"/>
              </a:ext>
            </a:extLst>
          </p:cNvPr>
          <p:cNvPicPr>
            <a:picLocks noChangeAspect="1"/>
          </p:cNvPicPr>
          <p:nvPr/>
        </p:nvPicPr>
        <p:blipFill>
          <a:blip r:embed="rId2"/>
          <a:stretch>
            <a:fillRect/>
          </a:stretch>
        </p:blipFill>
        <p:spPr>
          <a:xfrm>
            <a:off x="1833843" y="1923679"/>
            <a:ext cx="5476313" cy="2862318"/>
          </a:xfrm>
          <a:prstGeom prst="rect">
            <a:avLst/>
          </a:prstGeom>
        </p:spPr>
      </p:pic>
    </p:spTree>
    <p:extLst>
      <p:ext uri="{BB962C8B-B14F-4D97-AF65-F5344CB8AC3E}">
        <p14:creationId xmlns:p14="http://schemas.microsoft.com/office/powerpoint/2010/main" val="2908237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58FE1A-FFEA-480D-81C8-C1B60D6FD730}"/>
              </a:ext>
            </a:extLst>
          </p:cNvPr>
          <p:cNvSpPr>
            <a:spLocks noGrp="1"/>
          </p:cNvSpPr>
          <p:nvPr>
            <p:ph type="title"/>
          </p:nvPr>
        </p:nvSpPr>
        <p:spPr/>
        <p:txBody>
          <a:bodyPr/>
          <a:lstStyle/>
          <a:p>
            <a:r>
              <a:rPr lang="en-US" altLang="zh-CN" dirty="0"/>
              <a:t>Spark</a:t>
            </a:r>
            <a:endParaRPr lang="zh-CN" altLang="en-US" dirty="0"/>
          </a:p>
        </p:txBody>
      </p:sp>
      <p:sp>
        <p:nvSpPr>
          <p:cNvPr id="3" name="内容占位符 2">
            <a:extLst>
              <a:ext uri="{FF2B5EF4-FFF2-40B4-BE49-F238E27FC236}">
                <a16:creationId xmlns:a16="http://schemas.microsoft.com/office/drawing/2014/main" id="{10AFF6F5-AC9D-4F39-8897-017F936D568A}"/>
              </a:ext>
            </a:extLst>
          </p:cNvPr>
          <p:cNvSpPr>
            <a:spLocks noGrp="1"/>
          </p:cNvSpPr>
          <p:nvPr>
            <p:ph idx="1"/>
          </p:nvPr>
        </p:nvSpPr>
        <p:spPr>
          <a:xfrm>
            <a:off x="221702" y="845072"/>
            <a:ext cx="6588732" cy="3940924"/>
          </a:xfrm>
        </p:spPr>
        <p:txBody>
          <a:bodyPr/>
          <a:lstStyle/>
          <a:p>
            <a:r>
              <a:rPr lang="en-US" altLang="zh-CN" dirty="0"/>
              <a:t>Outstanding performance</a:t>
            </a:r>
          </a:p>
          <a:p>
            <a:pPr lvl="1"/>
            <a:r>
              <a:rPr lang="en-US" altLang="zh-CN" dirty="0"/>
              <a:t>Run workloads 100x faster</a:t>
            </a:r>
          </a:p>
          <a:p>
            <a:pPr lvl="1"/>
            <a:r>
              <a:rPr lang="en-US" altLang="zh-CN" dirty="0"/>
              <a:t>Memory computing</a:t>
            </a:r>
          </a:p>
          <a:p>
            <a:pPr marL="342900" lvl="1" indent="0">
              <a:buNone/>
            </a:pPr>
            <a:endParaRPr lang="en-US" altLang="zh-CN" dirty="0"/>
          </a:p>
          <a:p>
            <a:r>
              <a:rPr lang="en-US" altLang="zh-CN" dirty="0"/>
              <a:t>Components for various usage</a:t>
            </a:r>
          </a:p>
          <a:p>
            <a:pPr lvl="1"/>
            <a:r>
              <a:rPr lang="en-US" altLang="zh-CN" dirty="0"/>
              <a:t>Spark Core</a:t>
            </a:r>
          </a:p>
          <a:p>
            <a:pPr lvl="1"/>
            <a:r>
              <a:rPr lang="en-US" altLang="zh-CN" dirty="0"/>
              <a:t>Spark SQL</a:t>
            </a:r>
          </a:p>
          <a:p>
            <a:pPr lvl="1"/>
            <a:r>
              <a:rPr lang="en-US" altLang="zh-CN" dirty="0"/>
              <a:t>Spark Streaming</a:t>
            </a:r>
          </a:p>
          <a:p>
            <a:pPr lvl="1"/>
            <a:r>
              <a:rPr lang="en-US" altLang="zh-CN" dirty="0"/>
              <a:t>MLlib</a:t>
            </a:r>
          </a:p>
          <a:p>
            <a:pPr lvl="1"/>
            <a:r>
              <a:rPr lang="en-US" altLang="zh-CN" dirty="0"/>
              <a:t>GraphX</a:t>
            </a:r>
          </a:p>
          <a:p>
            <a:pPr marL="342900" lvl="1" indent="0">
              <a:buNone/>
            </a:pPr>
            <a:endParaRPr lang="en-US" altLang="zh-CN" dirty="0"/>
          </a:p>
          <a:p>
            <a:endParaRPr lang="en-US" altLang="zh-CN" dirty="0"/>
          </a:p>
        </p:txBody>
      </p:sp>
      <p:sp>
        <p:nvSpPr>
          <p:cNvPr id="4" name="灯片编号占位符 3">
            <a:extLst>
              <a:ext uri="{FF2B5EF4-FFF2-40B4-BE49-F238E27FC236}">
                <a16:creationId xmlns:a16="http://schemas.microsoft.com/office/drawing/2014/main" id="{80EA9B3C-7AAE-4EE9-A60B-A89B5FFFC956}"/>
              </a:ext>
            </a:extLst>
          </p:cNvPr>
          <p:cNvSpPr>
            <a:spLocks noGrp="1"/>
          </p:cNvSpPr>
          <p:nvPr>
            <p:ph type="sldNum" sz="quarter" idx="12"/>
          </p:nvPr>
        </p:nvSpPr>
        <p:spPr/>
        <p:txBody>
          <a:bodyPr/>
          <a:lstStyle/>
          <a:p>
            <a:fld id="{CB818ED7-1FAF-4BEC-A906-EB6564C334EB}" type="slidenum">
              <a:rPr lang="zh-CN" altLang="en-US" smtClean="0"/>
              <a:pPr/>
              <a:t>5</a:t>
            </a:fld>
            <a:endParaRPr lang="zh-CN" altLang="en-US" dirty="0"/>
          </a:p>
        </p:txBody>
      </p:sp>
      <p:pic>
        <p:nvPicPr>
          <p:cNvPr id="2050" name="Picture 2" descr="http://spark.apache.org/images/logistic-regression.png">
            <a:extLst>
              <a:ext uri="{FF2B5EF4-FFF2-40B4-BE49-F238E27FC236}">
                <a16:creationId xmlns:a16="http://schemas.microsoft.com/office/drawing/2014/main" id="{DCCEE299-7477-49EC-BA59-2E1C341C9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023885"/>
            <a:ext cx="2616570" cy="135015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505734D-3E6E-483B-8D41-898CFFE6C3CC}"/>
              </a:ext>
            </a:extLst>
          </p:cNvPr>
          <p:cNvSpPr txBox="1"/>
          <p:nvPr/>
        </p:nvSpPr>
        <p:spPr>
          <a:xfrm>
            <a:off x="4531128" y="2396940"/>
            <a:ext cx="3761141" cy="300082"/>
          </a:xfrm>
          <a:prstGeom prst="rect">
            <a:avLst/>
          </a:prstGeom>
          <a:noFill/>
        </p:spPr>
        <p:txBody>
          <a:bodyPr wrap="square" rtlCol="0">
            <a:spAutoFit/>
          </a:bodyPr>
          <a:lstStyle/>
          <a:p>
            <a:pPr algn="ctr"/>
            <a:r>
              <a:rPr lang="en-US" altLang="zh-CN" sz="1350" dirty="0"/>
              <a:t>Logistic regression in Hadoop and Spark</a:t>
            </a:r>
            <a:endParaRPr lang="zh-CN" altLang="en-US" sz="1350" dirty="0"/>
          </a:p>
        </p:txBody>
      </p:sp>
      <p:pic>
        <p:nvPicPr>
          <p:cNvPr id="2054" name="Picture 6" descr="http://spark.apache.org/images/spark-stack.png">
            <a:extLst>
              <a:ext uri="{FF2B5EF4-FFF2-40B4-BE49-F238E27FC236}">
                <a16:creationId xmlns:a16="http://schemas.microsoft.com/office/drawing/2014/main" id="{DADDB75D-2B1B-4CD1-90D8-B326FF6155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931790"/>
            <a:ext cx="3761141" cy="177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3090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F3713-8681-49CD-BCE1-3645880314E5}"/>
              </a:ext>
            </a:extLst>
          </p:cNvPr>
          <p:cNvSpPr>
            <a:spLocks noGrp="1"/>
          </p:cNvSpPr>
          <p:nvPr>
            <p:ph type="title"/>
          </p:nvPr>
        </p:nvSpPr>
        <p:spPr/>
        <p:txBody>
          <a:bodyPr/>
          <a:lstStyle/>
          <a:p>
            <a:r>
              <a:rPr lang="en-US" altLang="zh-CN" dirty="0"/>
              <a:t>Partitions</a:t>
            </a:r>
            <a:endParaRPr lang="zh-CN" altLang="en-US" dirty="0"/>
          </a:p>
        </p:txBody>
      </p:sp>
      <p:sp>
        <p:nvSpPr>
          <p:cNvPr id="3" name="内容占位符 2">
            <a:extLst>
              <a:ext uri="{FF2B5EF4-FFF2-40B4-BE49-F238E27FC236}">
                <a16:creationId xmlns:a16="http://schemas.microsoft.com/office/drawing/2014/main" id="{DE0B8325-C2AB-443A-80CB-32F5B3C66576}"/>
              </a:ext>
            </a:extLst>
          </p:cNvPr>
          <p:cNvSpPr>
            <a:spLocks noGrp="1"/>
          </p:cNvSpPr>
          <p:nvPr>
            <p:ph idx="1"/>
          </p:nvPr>
        </p:nvSpPr>
        <p:spPr/>
        <p:txBody>
          <a:bodyPr/>
          <a:lstStyle/>
          <a:p>
            <a:r>
              <a:rPr lang="en-US" altLang="zh-CN" dirty="0" err="1">
                <a:ea typeface="DengXian" panose="02010600030101010101" pitchFamily="2" charset="-122"/>
              </a:rPr>
              <a:t>partitionBy</a:t>
            </a:r>
            <a:r>
              <a:rPr lang="zh-CN" altLang="en-US" dirty="0">
                <a:ea typeface="DengXian" panose="02010600030101010101" pitchFamily="2" charset="-122"/>
              </a:rPr>
              <a:t> </a:t>
            </a:r>
            <a:r>
              <a:rPr lang="en-US" altLang="zh-CN" dirty="0">
                <a:ea typeface="DengXian" panose="02010600030101010101" pitchFamily="2" charset="-122"/>
              </a:rPr>
              <a:t>-</a:t>
            </a:r>
            <a:r>
              <a:rPr lang="zh-CN" altLang="en-US" dirty="0">
                <a:ea typeface="DengXian" panose="02010600030101010101" pitchFamily="2" charset="-122"/>
              </a:rPr>
              <a:t> 指定分区</a:t>
            </a:r>
            <a:endParaRPr lang="en-US" altLang="zh-CN" dirty="0">
              <a:ea typeface="DengXian" panose="02010600030101010101" pitchFamily="2" charset="-122"/>
            </a:endParaRPr>
          </a:p>
          <a:p>
            <a:pPr lvl="1"/>
            <a:r>
              <a:rPr lang="zh-CN" altLang="en-US" dirty="0">
                <a:ea typeface="DengXian" panose="02010600030101010101" pitchFamily="2" charset="-122"/>
              </a:rPr>
              <a:t>指定分区</a:t>
            </a:r>
            <a:endParaRPr lang="en-US" altLang="zh-CN" dirty="0">
              <a:ea typeface="DengXian" panose="02010600030101010101" pitchFamily="2" charset="-122"/>
            </a:endParaRPr>
          </a:p>
          <a:p>
            <a:pPr lvl="1"/>
            <a:r>
              <a:rPr lang="en-US" altLang="zh-CN" dirty="0">
                <a:ea typeface="DengXian" panose="02010600030101010101" pitchFamily="2" charset="-122"/>
              </a:rPr>
              <a:t>Spark </a:t>
            </a:r>
            <a:r>
              <a:rPr lang="zh-CN" altLang="en-US" dirty="0">
                <a:ea typeface="DengXian" panose="02010600030101010101" pitchFamily="2" charset="-122"/>
              </a:rPr>
              <a:t>知道其为哈希分区，在执行</a:t>
            </a:r>
            <a:r>
              <a:rPr lang="en-US" altLang="zh-CN" dirty="0">
                <a:ea typeface="DengXian" panose="02010600030101010101" pitchFamily="2" charset="-122"/>
              </a:rPr>
              <a:t>join</a:t>
            </a:r>
            <a:r>
              <a:rPr lang="zh-CN" altLang="en-US" dirty="0">
                <a:ea typeface="DengXian" panose="02010600030101010101" pitchFamily="2" charset="-122"/>
              </a:rPr>
              <a:t>时会利用这一信息</a:t>
            </a:r>
          </a:p>
        </p:txBody>
      </p:sp>
      <p:sp>
        <p:nvSpPr>
          <p:cNvPr id="4" name="灯片编号占位符 3">
            <a:extLst>
              <a:ext uri="{FF2B5EF4-FFF2-40B4-BE49-F238E27FC236}">
                <a16:creationId xmlns:a16="http://schemas.microsoft.com/office/drawing/2014/main" id="{673EA2BB-02C6-4B57-842F-D9EEA009C74C}"/>
              </a:ext>
            </a:extLst>
          </p:cNvPr>
          <p:cNvSpPr>
            <a:spLocks noGrp="1"/>
          </p:cNvSpPr>
          <p:nvPr>
            <p:ph type="sldNum" sz="quarter" idx="12"/>
          </p:nvPr>
        </p:nvSpPr>
        <p:spPr/>
        <p:txBody>
          <a:bodyPr/>
          <a:lstStyle/>
          <a:p>
            <a:fld id="{CB818ED7-1FAF-4BEC-A906-EB6564C334EB}" type="slidenum">
              <a:rPr lang="zh-CN" altLang="en-US" smtClean="0"/>
              <a:pPr/>
              <a:t>50</a:t>
            </a:fld>
            <a:endParaRPr lang="zh-CN" altLang="en-US" dirty="0"/>
          </a:p>
        </p:txBody>
      </p:sp>
      <p:sp>
        <p:nvSpPr>
          <p:cNvPr id="5" name="矩形 4">
            <a:extLst>
              <a:ext uri="{FF2B5EF4-FFF2-40B4-BE49-F238E27FC236}">
                <a16:creationId xmlns:a16="http://schemas.microsoft.com/office/drawing/2014/main" id="{CA0D4AE2-44E9-450A-931F-DC4107ABC4D4}"/>
              </a:ext>
            </a:extLst>
          </p:cNvPr>
          <p:cNvSpPr/>
          <p:nvPr/>
        </p:nvSpPr>
        <p:spPr>
          <a:xfrm>
            <a:off x="719572" y="2171931"/>
            <a:ext cx="8316924" cy="1200329"/>
          </a:xfrm>
          <a:prstGeom prst="rect">
            <a:avLst/>
          </a:prstGeom>
        </p:spPr>
        <p:txBody>
          <a:bodyPr wrap="square">
            <a:spAutoFit/>
          </a:bodyPr>
          <a:lstStyle/>
          <a:p>
            <a:r>
              <a:rPr lang="en-US" altLang="zh-CN" dirty="0" err="1">
                <a:solidFill>
                  <a:srgbClr val="CC7832"/>
                </a:solidFill>
              </a:rPr>
              <a:t>val</a:t>
            </a:r>
            <a:r>
              <a:rPr lang="en-US" altLang="zh-CN" dirty="0">
                <a:solidFill>
                  <a:srgbClr val="CC7832"/>
                </a:solidFill>
              </a:rPr>
              <a:t> </a:t>
            </a:r>
            <a:r>
              <a:rPr lang="en-US" altLang="zh-CN" dirty="0" err="1"/>
              <a:t>sc</a:t>
            </a:r>
            <a:r>
              <a:rPr lang="en-US" altLang="zh-CN" dirty="0"/>
              <a:t> = </a:t>
            </a:r>
            <a:r>
              <a:rPr lang="en-US" altLang="zh-CN" dirty="0">
                <a:solidFill>
                  <a:srgbClr val="CC7832"/>
                </a:solidFill>
              </a:rPr>
              <a:t>new </a:t>
            </a:r>
            <a:r>
              <a:rPr lang="en-US" altLang="zh-CN" dirty="0" err="1"/>
              <a:t>SparkContext</a:t>
            </a:r>
            <a:r>
              <a:rPr lang="en-US" altLang="zh-CN" dirty="0"/>
              <a:t>(...)</a:t>
            </a:r>
            <a:br>
              <a:rPr lang="en-US" altLang="zh-CN" dirty="0"/>
            </a:br>
            <a:r>
              <a:rPr lang="en-US" altLang="zh-CN" dirty="0" err="1">
                <a:solidFill>
                  <a:srgbClr val="CC7832"/>
                </a:solidFill>
              </a:rPr>
              <a:t>val</a:t>
            </a:r>
            <a:r>
              <a:rPr lang="en-US" altLang="zh-CN" dirty="0">
                <a:solidFill>
                  <a:srgbClr val="CC7832"/>
                </a:solidFill>
              </a:rPr>
              <a:t> </a:t>
            </a:r>
            <a:r>
              <a:rPr lang="en-US" altLang="zh-CN" dirty="0" err="1"/>
              <a:t>userData</a:t>
            </a:r>
            <a:r>
              <a:rPr lang="en-US" altLang="zh-CN" dirty="0"/>
              <a:t> = </a:t>
            </a:r>
            <a:r>
              <a:rPr lang="en-US" altLang="zh-CN" dirty="0" err="1"/>
              <a:t>sc.sequenceFile</a:t>
            </a:r>
            <a:r>
              <a:rPr lang="en-US" altLang="zh-CN" dirty="0"/>
              <a:t>[</a:t>
            </a:r>
            <a:r>
              <a:rPr lang="en-US" altLang="zh-CN" dirty="0" err="1"/>
              <a:t>UserID</a:t>
            </a:r>
            <a:r>
              <a:rPr lang="en-US" altLang="zh-CN" dirty="0">
                <a:solidFill>
                  <a:srgbClr val="CC7832"/>
                </a:solidFill>
              </a:rPr>
              <a:t>, </a:t>
            </a:r>
            <a:r>
              <a:rPr lang="en-US" altLang="zh-CN" dirty="0" err="1"/>
              <a:t>UserInfo</a:t>
            </a:r>
            <a:r>
              <a:rPr lang="en-US" altLang="zh-CN" dirty="0"/>
              <a:t>](</a:t>
            </a:r>
            <a:r>
              <a:rPr lang="en-US" altLang="zh-CN" dirty="0">
                <a:solidFill>
                  <a:srgbClr val="6A8759"/>
                </a:solidFill>
              </a:rPr>
              <a:t>"</a:t>
            </a:r>
            <a:r>
              <a:rPr lang="en-US" altLang="zh-CN" dirty="0" err="1">
                <a:solidFill>
                  <a:srgbClr val="6A8759"/>
                </a:solidFill>
              </a:rPr>
              <a:t>hdfs</a:t>
            </a:r>
            <a:r>
              <a:rPr lang="en-US" altLang="zh-CN" dirty="0">
                <a:solidFill>
                  <a:srgbClr val="6A8759"/>
                </a:solidFill>
              </a:rPr>
              <a:t>://..."</a:t>
            </a:r>
            <a:r>
              <a:rPr lang="en-US" altLang="zh-CN" dirty="0"/>
              <a:t>)</a:t>
            </a:r>
            <a:br>
              <a:rPr lang="en-US" altLang="zh-CN" dirty="0"/>
            </a:br>
            <a:r>
              <a:rPr lang="en-US" altLang="zh-CN" dirty="0"/>
              <a:t>  .</a:t>
            </a:r>
            <a:r>
              <a:rPr lang="en-US" altLang="zh-CN" dirty="0" err="1"/>
              <a:t>partitionBy</a:t>
            </a:r>
            <a:r>
              <a:rPr lang="en-US" altLang="zh-CN" dirty="0"/>
              <a:t>(</a:t>
            </a:r>
            <a:r>
              <a:rPr lang="en-US" altLang="zh-CN" dirty="0">
                <a:solidFill>
                  <a:srgbClr val="CC7832"/>
                </a:solidFill>
              </a:rPr>
              <a:t>new </a:t>
            </a:r>
            <a:r>
              <a:rPr lang="en-US" altLang="zh-CN" dirty="0" err="1"/>
              <a:t>HashPartitioner</a:t>
            </a:r>
            <a:r>
              <a:rPr lang="en-US" altLang="zh-CN" dirty="0"/>
              <a:t>(</a:t>
            </a:r>
            <a:r>
              <a:rPr lang="en-US" altLang="zh-CN" dirty="0">
                <a:solidFill>
                  <a:srgbClr val="6897BB"/>
                </a:solidFill>
              </a:rPr>
              <a:t>100</a:t>
            </a:r>
            <a:r>
              <a:rPr lang="en-US" altLang="zh-CN" dirty="0"/>
              <a:t>)) </a:t>
            </a:r>
            <a:r>
              <a:rPr lang="en-US" altLang="zh-CN" dirty="0">
                <a:solidFill>
                  <a:srgbClr val="808080"/>
                </a:solidFill>
              </a:rPr>
              <a:t>// Create 100 partitions</a:t>
            </a:r>
            <a:br>
              <a:rPr lang="en-US" altLang="zh-CN" dirty="0">
                <a:solidFill>
                  <a:srgbClr val="808080"/>
                </a:solidFill>
              </a:rPr>
            </a:br>
            <a:r>
              <a:rPr lang="en-US" altLang="zh-CN" dirty="0">
                <a:solidFill>
                  <a:srgbClr val="808080"/>
                </a:solidFill>
              </a:rPr>
              <a:t>  </a:t>
            </a:r>
            <a:r>
              <a:rPr lang="en-US" altLang="zh-CN" dirty="0"/>
              <a:t>.persist()</a:t>
            </a:r>
            <a:endParaRPr lang="zh-CN" altLang="en-US" dirty="0"/>
          </a:p>
        </p:txBody>
      </p:sp>
    </p:spTree>
    <p:extLst>
      <p:ext uri="{BB962C8B-B14F-4D97-AF65-F5344CB8AC3E}">
        <p14:creationId xmlns:p14="http://schemas.microsoft.com/office/powerpoint/2010/main" val="1171817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7F3713-8681-49CD-BCE1-3645880314E5}"/>
              </a:ext>
            </a:extLst>
          </p:cNvPr>
          <p:cNvSpPr>
            <a:spLocks noGrp="1"/>
          </p:cNvSpPr>
          <p:nvPr>
            <p:ph type="title"/>
          </p:nvPr>
        </p:nvSpPr>
        <p:spPr/>
        <p:txBody>
          <a:bodyPr/>
          <a:lstStyle/>
          <a:p>
            <a:r>
              <a:rPr lang="en-US" altLang="zh-CN" dirty="0"/>
              <a:t>Partitions</a:t>
            </a:r>
            <a:endParaRPr lang="zh-CN" altLang="en-US" dirty="0"/>
          </a:p>
        </p:txBody>
      </p:sp>
      <p:pic>
        <p:nvPicPr>
          <p:cNvPr id="5" name="内容占位符 4">
            <a:extLst>
              <a:ext uri="{FF2B5EF4-FFF2-40B4-BE49-F238E27FC236}">
                <a16:creationId xmlns:a16="http://schemas.microsoft.com/office/drawing/2014/main" id="{6BADCB2E-61B9-41DD-8148-454AC214FB28}"/>
              </a:ext>
            </a:extLst>
          </p:cNvPr>
          <p:cNvPicPr>
            <a:picLocks noGrp="1" noChangeAspect="1"/>
          </p:cNvPicPr>
          <p:nvPr>
            <p:ph idx="1"/>
          </p:nvPr>
        </p:nvPicPr>
        <p:blipFill>
          <a:blip r:embed="rId2"/>
          <a:stretch>
            <a:fillRect/>
          </a:stretch>
        </p:blipFill>
        <p:spPr>
          <a:xfrm>
            <a:off x="1277541" y="1005576"/>
            <a:ext cx="6588919" cy="3625817"/>
          </a:xfrm>
          <a:prstGeom prst="rect">
            <a:avLst/>
          </a:prstGeom>
        </p:spPr>
      </p:pic>
      <p:sp>
        <p:nvSpPr>
          <p:cNvPr id="4" name="灯片编号占位符 3">
            <a:extLst>
              <a:ext uri="{FF2B5EF4-FFF2-40B4-BE49-F238E27FC236}">
                <a16:creationId xmlns:a16="http://schemas.microsoft.com/office/drawing/2014/main" id="{673EA2BB-02C6-4B57-842F-D9EEA009C74C}"/>
              </a:ext>
            </a:extLst>
          </p:cNvPr>
          <p:cNvSpPr>
            <a:spLocks noGrp="1"/>
          </p:cNvSpPr>
          <p:nvPr>
            <p:ph type="sldNum" sz="quarter" idx="12"/>
          </p:nvPr>
        </p:nvSpPr>
        <p:spPr/>
        <p:txBody>
          <a:bodyPr/>
          <a:lstStyle/>
          <a:p>
            <a:fld id="{CB818ED7-1FAF-4BEC-A906-EB6564C334EB}" type="slidenum">
              <a:rPr lang="zh-CN" altLang="en-US" smtClean="0"/>
              <a:pPr/>
              <a:t>51</a:t>
            </a:fld>
            <a:endParaRPr lang="zh-CN" altLang="en-US" dirty="0"/>
          </a:p>
        </p:txBody>
      </p:sp>
    </p:spTree>
    <p:extLst>
      <p:ext uri="{BB962C8B-B14F-4D97-AF65-F5344CB8AC3E}">
        <p14:creationId xmlns:p14="http://schemas.microsoft.com/office/powerpoint/2010/main" val="651762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FA88F-9791-4153-8B48-F7AC2538AEBB}"/>
              </a:ext>
            </a:extLst>
          </p:cNvPr>
          <p:cNvSpPr>
            <a:spLocks noGrp="1"/>
          </p:cNvSpPr>
          <p:nvPr>
            <p:ph type="title"/>
          </p:nvPr>
        </p:nvSpPr>
        <p:spPr/>
        <p:txBody>
          <a:bodyPr/>
          <a:lstStyle/>
          <a:p>
            <a:r>
              <a:rPr lang="en-US" altLang="zh-CN" dirty="0"/>
              <a:t>Dependencies</a:t>
            </a:r>
            <a:endParaRPr lang="zh-CN" altLang="en-US" dirty="0"/>
          </a:p>
        </p:txBody>
      </p:sp>
      <p:sp>
        <p:nvSpPr>
          <p:cNvPr id="3" name="内容占位符 2">
            <a:extLst>
              <a:ext uri="{FF2B5EF4-FFF2-40B4-BE49-F238E27FC236}">
                <a16:creationId xmlns:a16="http://schemas.microsoft.com/office/drawing/2014/main" id="{AF205BF9-FFE9-49A5-9971-CC1E694F5322}"/>
              </a:ext>
            </a:extLst>
          </p:cNvPr>
          <p:cNvSpPr>
            <a:spLocks noGrp="1"/>
          </p:cNvSpPr>
          <p:nvPr>
            <p:ph idx="1"/>
          </p:nvPr>
        </p:nvSpPr>
        <p:spPr/>
        <p:txBody>
          <a:bodyPr/>
          <a:lstStyle/>
          <a:p>
            <a:r>
              <a:rPr lang="en-US" altLang="zh-CN" dirty="0">
                <a:ea typeface="DengXian" panose="02010600030101010101" pitchFamily="2" charset="-122"/>
              </a:rPr>
              <a:t>Narrow Dependencies</a:t>
            </a:r>
          </a:p>
          <a:p>
            <a:pPr lvl="1"/>
            <a:r>
              <a:rPr lang="zh-CN" altLang="en-US" dirty="0">
                <a:ea typeface="DengXian" panose="02010600030101010101" pitchFamily="2" charset="-122"/>
              </a:rPr>
              <a:t>窄依赖</a:t>
            </a:r>
            <a:endParaRPr lang="en-US" altLang="zh-CN" dirty="0">
              <a:ea typeface="DengXian" panose="02010600030101010101" pitchFamily="2" charset="-122"/>
            </a:endParaRPr>
          </a:p>
          <a:p>
            <a:pPr lvl="1"/>
            <a:r>
              <a:rPr lang="zh-CN" altLang="en-US" dirty="0">
                <a:ea typeface="DengXian" panose="02010600030101010101" pitchFamily="2" charset="-122"/>
              </a:rPr>
              <a:t>父</a:t>
            </a:r>
            <a:r>
              <a:rPr lang="en-US" altLang="zh-CN" dirty="0">
                <a:ea typeface="DengXian" panose="02010600030101010101" pitchFamily="2" charset="-122"/>
              </a:rPr>
              <a:t>RDD</a:t>
            </a:r>
            <a:r>
              <a:rPr lang="zh-CN" altLang="en-US" dirty="0">
                <a:ea typeface="DengXian" panose="02010600030101010101" pitchFamily="2" charset="-122"/>
              </a:rPr>
              <a:t>的每个分区只被子</a:t>
            </a:r>
            <a:r>
              <a:rPr lang="en-US" altLang="zh-CN" dirty="0">
                <a:ea typeface="DengXian" panose="02010600030101010101" pitchFamily="2" charset="-122"/>
              </a:rPr>
              <a:t>RDD</a:t>
            </a:r>
            <a:r>
              <a:rPr lang="zh-CN" altLang="en-US" dirty="0">
                <a:ea typeface="DengXian" panose="02010600030101010101" pitchFamily="2" charset="-122"/>
              </a:rPr>
              <a:t>的一个分区所使用</a:t>
            </a:r>
            <a:endParaRPr lang="en-US" altLang="zh-CN" dirty="0">
              <a:ea typeface="DengXian" panose="02010600030101010101" pitchFamily="2" charset="-122"/>
            </a:endParaRPr>
          </a:p>
          <a:p>
            <a:pPr lvl="1"/>
            <a:r>
              <a:rPr lang="en-US" altLang="zh-CN" dirty="0">
                <a:ea typeface="DengXian" panose="02010600030101010101" pitchFamily="2" charset="-122"/>
              </a:rPr>
              <a:t>map, union, …</a:t>
            </a:r>
          </a:p>
          <a:p>
            <a:pPr lvl="1"/>
            <a:endParaRPr lang="en-US" altLang="zh-CN" dirty="0">
              <a:ea typeface="DengXian" panose="02010600030101010101" pitchFamily="2" charset="-122"/>
            </a:endParaRPr>
          </a:p>
          <a:p>
            <a:pPr lvl="1"/>
            <a:endParaRPr lang="en-US" altLang="zh-CN" dirty="0">
              <a:ea typeface="DengXian" panose="02010600030101010101" pitchFamily="2" charset="-122"/>
            </a:endParaRPr>
          </a:p>
          <a:p>
            <a:pPr lvl="1"/>
            <a:endParaRPr lang="en-US" altLang="zh-CN" dirty="0">
              <a:ea typeface="DengXian" panose="02010600030101010101" pitchFamily="2" charset="-122"/>
            </a:endParaRPr>
          </a:p>
          <a:p>
            <a:r>
              <a:rPr lang="en-US" altLang="zh-CN" dirty="0">
                <a:ea typeface="DengXian" panose="02010600030101010101" pitchFamily="2" charset="-122"/>
              </a:rPr>
              <a:t>Wide Dependencies</a:t>
            </a:r>
          </a:p>
          <a:p>
            <a:pPr lvl="1"/>
            <a:r>
              <a:rPr lang="zh-CN" altLang="en-US" dirty="0">
                <a:ea typeface="DengXian" panose="02010600030101010101" pitchFamily="2" charset="-122"/>
              </a:rPr>
              <a:t>宽依赖</a:t>
            </a:r>
            <a:endParaRPr lang="en-US" altLang="zh-CN" dirty="0">
              <a:ea typeface="DengXian" panose="02010600030101010101" pitchFamily="2" charset="-122"/>
            </a:endParaRPr>
          </a:p>
          <a:p>
            <a:pPr lvl="1"/>
            <a:r>
              <a:rPr lang="zh-CN" altLang="en-US" dirty="0">
                <a:ea typeface="DengXian" panose="02010600030101010101" pitchFamily="2" charset="-122"/>
              </a:rPr>
              <a:t>父</a:t>
            </a:r>
            <a:r>
              <a:rPr lang="en-US" altLang="zh-CN" dirty="0">
                <a:ea typeface="DengXian" panose="02010600030101010101" pitchFamily="2" charset="-122"/>
              </a:rPr>
              <a:t>RDD</a:t>
            </a:r>
            <a:r>
              <a:rPr lang="zh-CN" altLang="en-US" dirty="0">
                <a:ea typeface="DengXian" panose="02010600030101010101" pitchFamily="2" charset="-122"/>
              </a:rPr>
              <a:t>的每个分区都可能被多个子</a:t>
            </a:r>
            <a:r>
              <a:rPr lang="en-US" altLang="zh-CN" dirty="0">
                <a:ea typeface="DengXian" panose="02010600030101010101" pitchFamily="2" charset="-122"/>
              </a:rPr>
              <a:t>RDD</a:t>
            </a:r>
            <a:r>
              <a:rPr lang="zh-CN" altLang="en-US" dirty="0">
                <a:ea typeface="DengXian" panose="02010600030101010101" pitchFamily="2" charset="-122"/>
              </a:rPr>
              <a:t>分区所使用</a:t>
            </a:r>
            <a:endParaRPr lang="en-US" altLang="zh-CN" dirty="0">
              <a:ea typeface="DengXian" panose="02010600030101010101" pitchFamily="2" charset="-122"/>
            </a:endParaRPr>
          </a:p>
          <a:p>
            <a:pPr lvl="1"/>
            <a:r>
              <a:rPr lang="en-US" altLang="zh-CN" dirty="0">
                <a:ea typeface="DengXian" panose="02010600030101010101" pitchFamily="2" charset="-122"/>
              </a:rPr>
              <a:t>Shuffle</a:t>
            </a:r>
          </a:p>
          <a:p>
            <a:pPr lvl="1"/>
            <a:r>
              <a:rPr lang="en-US" altLang="zh-CN" dirty="0">
                <a:ea typeface="DengXian" panose="02010600030101010101" pitchFamily="2" charset="-122"/>
              </a:rPr>
              <a:t>Join with inputs not co-partitioned, …</a:t>
            </a:r>
            <a:endParaRPr lang="zh-CN" altLang="en-US" dirty="0">
              <a:ea typeface="DengXian" panose="02010600030101010101" pitchFamily="2" charset="-122"/>
            </a:endParaRPr>
          </a:p>
        </p:txBody>
      </p:sp>
      <p:sp>
        <p:nvSpPr>
          <p:cNvPr id="4" name="灯片编号占位符 3">
            <a:extLst>
              <a:ext uri="{FF2B5EF4-FFF2-40B4-BE49-F238E27FC236}">
                <a16:creationId xmlns:a16="http://schemas.microsoft.com/office/drawing/2014/main" id="{322B6306-18A3-4054-BA5E-4329A1EF69C2}"/>
              </a:ext>
            </a:extLst>
          </p:cNvPr>
          <p:cNvSpPr>
            <a:spLocks noGrp="1"/>
          </p:cNvSpPr>
          <p:nvPr>
            <p:ph type="sldNum" sz="quarter" idx="12"/>
          </p:nvPr>
        </p:nvSpPr>
        <p:spPr/>
        <p:txBody>
          <a:bodyPr/>
          <a:lstStyle/>
          <a:p>
            <a:fld id="{CB818ED7-1FAF-4BEC-A906-EB6564C334EB}" type="slidenum">
              <a:rPr lang="zh-CN" altLang="en-US" smtClean="0"/>
              <a:pPr/>
              <a:t>52</a:t>
            </a:fld>
            <a:endParaRPr lang="zh-CN" altLang="en-US" dirty="0"/>
          </a:p>
        </p:txBody>
      </p:sp>
    </p:spTree>
    <p:extLst>
      <p:ext uri="{BB962C8B-B14F-4D97-AF65-F5344CB8AC3E}">
        <p14:creationId xmlns:p14="http://schemas.microsoft.com/office/powerpoint/2010/main" val="27617494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8E79B-281F-4B58-8F44-816A28520AC2}"/>
              </a:ext>
            </a:extLst>
          </p:cNvPr>
          <p:cNvSpPr>
            <a:spLocks noGrp="1"/>
          </p:cNvSpPr>
          <p:nvPr>
            <p:ph type="title"/>
          </p:nvPr>
        </p:nvSpPr>
        <p:spPr/>
        <p:txBody>
          <a:bodyPr/>
          <a:lstStyle/>
          <a:p>
            <a:r>
              <a:rPr lang="en-US" altLang="zh-CN" dirty="0"/>
              <a:t>Dependencies</a:t>
            </a:r>
            <a:endParaRPr lang="zh-CN" altLang="en-US" dirty="0"/>
          </a:p>
        </p:txBody>
      </p:sp>
      <p:sp>
        <p:nvSpPr>
          <p:cNvPr id="4" name="灯片编号占位符 3">
            <a:extLst>
              <a:ext uri="{FF2B5EF4-FFF2-40B4-BE49-F238E27FC236}">
                <a16:creationId xmlns:a16="http://schemas.microsoft.com/office/drawing/2014/main" id="{0260EE1C-79F8-4FBC-80F8-55282F7208C8}"/>
              </a:ext>
            </a:extLst>
          </p:cNvPr>
          <p:cNvSpPr>
            <a:spLocks noGrp="1"/>
          </p:cNvSpPr>
          <p:nvPr>
            <p:ph type="sldNum" sz="quarter" idx="12"/>
          </p:nvPr>
        </p:nvSpPr>
        <p:spPr/>
        <p:txBody>
          <a:bodyPr/>
          <a:lstStyle/>
          <a:p>
            <a:fld id="{CB818ED7-1FAF-4BEC-A906-EB6564C334EB}" type="slidenum">
              <a:rPr lang="zh-CN" altLang="en-US" smtClean="0"/>
              <a:pPr/>
              <a:t>53</a:t>
            </a:fld>
            <a:endParaRPr lang="zh-CN" altLang="en-US" dirty="0"/>
          </a:p>
        </p:txBody>
      </p:sp>
      <p:pic>
        <p:nvPicPr>
          <p:cNvPr id="5" name="图片 4">
            <a:extLst>
              <a:ext uri="{FF2B5EF4-FFF2-40B4-BE49-F238E27FC236}">
                <a16:creationId xmlns:a16="http://schemas.microsoft.com/office/drawing/2014/main" id="{D1D75832-8894-401B-8C6E-926A29CFBD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7684" y="987574"/>
            <a:ext cx="5688632" cy="3595310"/>
          </a:xfrm>
          <a:prstGeom prst="rect">
            <a:avLst/>
          </a:prstGeom>
        </p:spPr>
      </p:pic>
    </p:spTree>
    <p:extLst>
      <p:ext uri="{BB962C8B-B14F-4D97-AF65-F5344CB8AC3E}">
        <p14:creationId xmlns:p14="http://schemas.microsoft.com/office/powerpoint/2010/main" val="15309183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FFA88F-9791-4153-8B48-F7AC2538AEBB}"/>
              </a:ext>
            </a:extLst>
          </p:cNvPr>
          <p:cNvSpPr>
            <a:spLocks noGrp="1"/>
          </p:cNvSpPr>
          <p:nvPr>
            <p:ph type="title"/>
          </p:nvPr>
        </p:nvSpPr>
        <p:spPr/>
        <p:txBody>
          <a:bodyPr/>
          <a:lstStyle/>
          <a:p>
            <a:r>
              <a:rPr lang="en-US" altLang="zh-CN" dirty="0"/>
              <a:t>Dependencies</a:t>
            </a:r>
            <a:endParaRPr lang="zh-CN" altLang="en-US" dirty="0"/>
          </a:p>
        </p:txBody>
      </p:sp>
      <p:sp>
        <p:nvSpPr>
          <p:cNvPr id="3" name="内容占位符 2">
            <a:extLst>
              <a:ext uri="{FF2B5EF4-FFF2-40B4-BE49-F238E27FC236}">
                <a16:creationId xmlns:a16="http://schemas.microsoft.com/office/drawing/2014/main" id="{AF205BF9-FFE9-49A5-9971-CC1E694F5322}"/>
              </a:ext>
            </a:extLst>
          </p:cNvPr>
          <p:cNvSpPr>
            <a:spLocks noGrp="1"/>
          </p:cNvSpPr>
          <p:nvPr>
            <p:ph idx="1"/>
          </p:nvPr>
        </p:nvSpPr>
        <p:spPr/>
        <p:txBody>
          <a:bodyPr/>
          <a:lstStyle/>
          <a:p>
            <a:r>
              <a:rPr lang="en-US" altLang="zh-CN" dirty="0">
                <a:ea typeface="DengXian" panose="02010600030101010101" pitchFamily="2" charset="-122"/>
              </a:rPr>
              <a:t>Narrow Dependencies VS. Wide Dependencies</a:t>
            </a:r>
          </a:p>
          <a:p>
            <a:pPr lvl="1"/>
            <a:r>
              <a:rPr lang="zh-CN" altLang="en-US" dirty="0">
                <a:ea typeface="DengXian" panose="02010600030101010101" pitchFamily="2" charset="-122"/>
              </a:rPr>
              <a:t>宽依赖往往意味着</a:t>
            </a:r>
            <a:r>
              <a:rPr lang="en-US" altLang="zh-CN" dirty="0">
                <a:ea typeface="DengXian" panose="02010600030101010101" pitchFamily="2" charset="-122"/>
              </a:rPr>
              <a:t>Shuffle</a:t>
            </a:r>
            <a:r>
              <a:rPr lang="zh-CN" altLang="en-US" dirty="0">
                <a:ea typeface="DengXian" panose="02010600030101010101" pitchFamily="2" charset="-122"/>
              </a:rPr>
              <a:t>操作，可能涉及多个节点的数据传输</a:t>
            </a:r>
            <a:endParaRPr lang="en-US" altLang="zh-CN" dirty="0">
              <a:ea typeface="DengXian" panose="02010600030101010101" pitchFamily="2" charset="-122"/>
            </a:endParaRPr>
          </a:p>
          <a:p>
            <a:pPr lvl="1"/>
            <a:endParaRPr lang="en-US" altLang="zh-CN" dirty="0">
              <a:ea typeface="DengXian" panose="02010600030101010101" pitchFamily="2" charset="-122"/>
            </a:endParaRPr>
          </a:p>
          <a:p>
            <a:pPr lvl="1"/>
            <a:r>
              <a:rPr lang="zh-CN" altLang="en-US" dirty="0">
                <a:ea typeface="DengXian" panose="02010600030101010101" pitchFamily="2" charset="-122"/>
              </a:rPr>
              <a:t>当</a:t>
            </a:r>
            <a:r>
              <a:rPr lang="en-US" altLang="zh-CN" dirty="0">
                <a:ea typeface="DengXian" panose="02010600030101010101" pitchFamily="2" charset="-122"/>
              </a:rPr>
              <a:t>RDD</a:t>
            </a:r>
            <a:r>
              <a:rPr lang="zh-CN" altLang="en-US" dirty="0">
                <a:ea typeface="DengXian" panose="02010600030101010101" pitchFamily="2" charset="-122"/>
              </a:rPr>
              <a:t>分区丢失时，</a:t>
            </a:r>
            <a:r>
              <a:rPr lang="en-US" altLang="zh-CN" dirty="0">
                <a:ea typeface="DengXian" panose="02010600030101010101" pitchFamily="2" charset="-122"/>
              </a:rPr>
              <a:t>Spark</a:t>
            </a:r>
            <a:r>
              <a:rPr lang="zh-CN" altLang="en-US" dirty="0">
                <a:ea typeface="DengXian" panose="02010600030101010101" pitchFamily="2" charset="-122"/>
              </a:rPr>
              <a:t>会对数据进行重算</a:t>
            </a:r>
            <a:endParaRPr lang="en-US" altLang="zh-CN" dirty="0">
              <a:ea typeface="DengXian" panose="02010600030101010101" pitchFamily="2" charset="-122"/>
            </a:endParaRPr>
          </a:p>
          <a:p>
            <a:pPr lvl="1"/>
            <a:r>
              <a:rPr lang="zh-CN" altLang="en-US" dirty="0">
                <a:ea typeface="DengXian" panose="02010600030101010101" pitchFamily="2" charset="-122"/>
              </a:rPr>
              <a:t>窄依赖只需计算丢失</a:t>
            </a:r>
            <a:r>
              <a:rPr lang="en-US" altLang="zh-CN" dirty="0">
                <a:ea typeface="DengXian" panose="02010600030101010101" pitchFamily="2" charset="-122"/>
              </a:rPr>
              <a:t>RDD</a:t>
            </a:r>
            <a:r>
              <a:rPr lang="zh-CN" altLang="en-US" dirty="0">
                <a:ea typeface="DengXian" panose="02010600030101010101" pitchFamily="2" charset="-122"/>
              </a:rPr>
              <a:t>的父分区，不同节点间可以并行计算，能更有效地进行节点的恢复</a:t>
            </a:r>
            <a:endParaRPr lang="en-US" altLang="zh-CN" dirty="0">
              <a:ea typeface="DengXian" panose="02010600030101010101" pitchFamily="2" charset="-122"/>
            </a:endParaRPr>
          </a:p>
          <a:p>
            <a:pPr lvl="1"/>
            <a:r>
              <a:rPr lang="zh-CN" altLang="en-US" dirty="0">
                <a:ea typeface="DengXian" panose="02010600030101010101" pitchFamily="2" charset="-122"/>
              </a:rPr>
              <a:t>宽依赖中，重算的子</a:t>
            </a:r>
            <a:r>
              <a:rPr lang="en-US" altLang="zh-CN" dirty="0">
                <a:ea typeface="DengXian" panose="02010600030101010101" pitchFamily="2" charset="-122"/>
              </a:rPr>
              <a:t>RDD</a:t>
            </a:r>
            <a:r>
              <a:rPr lang="zh-CN" altLang="en-US" dirty="0">
                <a:ea typeface="DengXian" panose="02010600030101010101" pitchFamily="2" charset="-122"/>
              </a:rPr>
              <a:t>分区往往来源自多个父</a:t>
            </a:r>
            <a:r>
              <a:rPr lang="en-US" altLang="zh-CN" dirty="0">
                <a:ea typeface="DengXian" panose="02010600030101010101" pitchFamily="2" charset="-122"/>
              </a:rPr>
              <a:t>RDD</a:t>
            </a:r>
            <a:r>
              <a:rPr lang="zh-CN" altLang="en-US" dirty="0">
                <a:ea typeface="DengXian" panose="02010600030101010101" pitchFamily="2" charset="-122"/>
              </a:rPr>
              <a:t>分区，其中只有一部分数据用于恢复，造成了不必要的冗余，甚至需要整体重新计算</a:t>
            </a:r>
            <a:endParaRPr lang="en-US" altLang="zh-CN" dirty="0">
              <a:ea typeface="DengXian" panose="02010600030101010101" pitchFamily="2" charset="-122"/>
            </a:endParaRPr>
          </a:p>
        </p:txBody>
      </p:sp>
      <p:sp>
        <p:nvSpPr>
          <p:cNvPr id="4" name="灯片编号占位符 3">
            <a:extLst>
              <a:ext uri="{FF2B5EF4-FFF2-40B4-BE49-F238E27FC236}">
                <a16:creationId xmlns:a16="http://schemas.microsoft.com/office/drawing/2014/main" id="{322B6306-18A3-4054-BA5E-4329A1EF69C2}"/>
              </a:ext>
            </a:extLst>
          </p:cNvPr>
          <p:cNvSpPr>
            <a:spLocks noGrp="1"/>
          </p:cNvSpPr>
          <p:nvPr>
            <p:ph type="sldNum" sz="quarter" idx="12"/>
          </p:nvPr>
        </p:nvSpPr>
        <p:spPr/>
        <p:txBody>
          <a:bodyPr/>
          <a:lstStyle/>
          <a:p>
            <a:fld id="{CB818ED7-1FAF-4BEC-A906-EB6564C334EB}" type="slidenum">
              <a:rPr lang="zh-CN" altLang="en-US" smtClean="0"/>
              <a:pPr/>
              <a:t>54</a:t>
            </a:fld>
            <a:endParaRPr lang="zh-CN" altLang="en-US" dirty="0"/>
          </a:p>
        </p:txBody>
      </p:sp>
    </p:spTree>
    <p:extLst>
      <p:ext uri="{BB962C8B-B14F-4D97-AF65-F5344CB8AC3E}">
        <p14:creationId xmlns:p14="http://schemas.microsoft.com/office/powerpoint/2010/main" val="1237878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1B4307-21DD-4573-AC6F-5B8E6876600A}"/>
              </a:ext>
            </a:extLst>
          </p:cNvPr>
          <p:cNvSpPr>
            <a:spLocks noGrp="1"/>
          </p:cNvSpPr>
          <p:nvPr>
            <p:ph type="title"/>
          </p:nvPr>
        </p:nvSpPr>
        <p:spPr/>
        <p:txBody>
          <a:bodyPr/>
          <a:lstStyle/>
          <a:p>
            <a:r>
              <a:rPr lang="en-US" altLang="zh-CN" dirty="0"/>
              <a:t>Stage</a:t>
            </a:r>
            <a:endParaRPr lang="zh-CN" altLang="en-US" dirty="0"/>
          </a:p>
        </p:txBody>
      </p:sp>
      <p:sp>
        <p:nvSpPr>
          <p:cNvPr id="3" name="内容占位符 2">
            <a:extLst>
              <a:ext uri="{FF2B5EF4-FFF2-40B4-BE49-F238E27FC236}">
                <a16:creationId xmlns:a16="http://schemas.microsoft.com/office/drawing/2014/main" id="{26D9D5B0-3EB9-4884-B8D4-0ED392E6248E}"/>
              </a:ext>
            </a:extLst>
          </p:cNvPr>
          <p:cNvSpPr>
            <a:spLocks noGrp="1"/>
          </p:cNvSpPr>
          <p:nvPr>
            <p:ph idx="1"/>
          </p:nvPr>
        </p:nvSpPr>
        <p:spPr/>
        <p:txBody>
          <a:bodyPr/>
          <a:lstStyle/>
          <a:p>
            <a:r>
              <a:rPr lang="en-US" altLang="zh-CN" dirty="0">
                <a:ea typeface="DengXian" panose="02010600030101010101" pitchFamily="2" charset="-122"/>
              </a:rPr>
              <a:t>Stage</a:t>
            </a:r>
          </a:p>
          <a:p>
            <a:pPr lvl="1"/>
            <a:r>
              <a:rPr lang="zh-CN" altLang="en-US" dirty="0">
                <a:ea typeface="DengXian" panose="02010600030101010101" pitchFamily="2" charset="-122"/>
              </a:rPr>
              <a:t>每个阶段</a:t>
            </a:r>
            <a:r>
              <a:rPr lang="en-US" altLang="zh-CN" dirty="0">
                <a:ea typeface="DengXian" panose="02010600030101010101" pitchFamily="2" charset="-122"/>
              </a:rPr>
              <a:t>stage</a:t>
            </a:r>
            <a:r>
              <a:rPr lang="zh-CN" altLang="en-US" dirty="0">
                <a:ea typeface="DengXian" panose="02010600030101010101" pitchFamily="2" charset="-122"/>
              </a:rPr>
              <a:t>内部尽可能多地包含一组具有窄依赖关系的</a:t>
            </a:r>
            <a:r>
              <a:rPr lang="en-US" altLang="zh-CN" dirty="0">
                <a:ea typeface="DengXian" panose="02010600030101010101" pitchFamily="2" charset="-122"/>
              </a:rPr>
              <a:t>transformations</a:t>
            </a:r>
            <a:r>
              <a:rPr lang="zh-CN" altLang="en-US" dirty="0">
                <a:ea typeface="DengXian" panose="02010600030101010101" pitchFamily="2" charset="-122"/>
              </a:rPr>
              <a:t>操作，以便将它们流水线并行化（</a:t>
            </a:r>
            <a:r>
              <a:rPr lang="en-US" altLang="zh-CN" dirty="0">
                <a:ea typeface="DengXian" panose="02010600030101010101" pitchFamily="2" charset="-122"/>
              </a:rPr>
              <a:t>pipeline</a:t>
            </a:r>
            <a:r>
              <a:rPr lang="zh-CN" altLang="en-US" dirty="0">
                <a:ea typeface="DengXian" panose="02010600030101010101" pitchFamily="2" charset="-122"/>
              </a:rPr>
              <a:t>）</a:t>
            </a:r>
            <a:endParaRPr lang="en-US" altLang="zh-CN" dirty="0">
              <a:ea typeface="DengXian" panose="02010600030101010101" pitchFamily="2" charset="-122"/>
            </a:endParaRPr>
          </a:p>
          <a:p>
            <a:pPr lvl="1"/>
            <a:r>
              <a:rPr lang="zh-CN" altLang="en-US" dirty="0">
                <a:ea typeface="DengXian" panose="02010600030101010101" pitchFamily="2" charset="-122"/>
              </a:rPr>
              <a:t>边界有两种情况：一是宽依赖上的</a:t>
            </a:r>
            <a:r>
              <a:rPr lang="en-US" altLang="zh-CN" dirty="0">
                <a:ea typeface="DengXian" panose="02010600030101010101" pitchFamily="2" charset="-122"/>
              </a:rPr>
              <a:t>Shuffle</a:t>
            </a:r>
            <a:r>
              <a:rPr lang="zh-CN" altLang="en-US" dirty="0">
                <a:ea typeface="DengXian" panose="02010600030101010101" pitchFamily="2" charset="-122"/>
              </a:rPr>
              <a:t>操作；二是已缓存分区</a:t>
            </a:r>
            <a:endParaRPr lang="en-US" altLang="zh-CN" dirty="0">
              <a:ea typeface="DengXian" panose="02010600030101010101" pitchFamily="2" charset="-122"/>
            </a:endParaRPr>
          </a:p>
        </p:txBody>
      </p:sp>
      <p:sp>
        <p:nvSpPr>
          <p:cNvPr id="4" name="灯片编号占位符 3">
            <a:extLst>
              <a:ext uri="{FF2B5EF4-FFF2-40B4-BE49-F238E27FC236}">
                <a16:creationId xmlns:a16="http://schemas.microsoft.com/office/drawing/2014/main" id="{EFDDDA4B-8880-41E2-9E0A-A797C129C26E}"/>
              </a:ext>
            </a:extLst>
          </p:cNvPr>
          <p:cNvSpPr>
            <a:spLocks noGrp="1"/>
          </p:cNvSpPr>
          <p:nvPr>
            <p:ph type="sldNum" sz="quarter" idx="12"/>
          </p:nvPr>
        </p:nvSpPr>
        <p:spPr/>
        <p:txBody>
          <a:bodyPr/>
          <a:lstStyle/>
          <a:p>
            <a:fld id="{CB818ED7-1FAF-4BEC-A906-EB6564C334EB}" type="slidenum">
              <a:rPr lang="zh-CN" altLang="en-US" smtClean="0"/>
              <a:pPr/>
              <a:t>55</a:t>
            </a:fld>
            <a:endParaRPr lang="zh-CN" altLang="en-US" dirty="0"/>
          </a:p>
        </p:txBody>
      </p:sp>
      <p:pic>
        <p:nvPicPr>
          <p:cNvPr id="5" name="图片 4">
            <a:extLst>
              <a:ext uri="{FF2B5EF4-FFF2-40B4-BE49-F238E27FC236}">
                <a16:creationId xmlns:a16="http://schemas.microsoft.com/office/drawing/2014/main" id="{349E2D82-91D8-415C-B417-EFD14E30D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808" y="2031690"/>
            <a:ext cx="3654543" cy="2545317"/>
          </a:xfrm>
          <a:prstGeom prst="rect">
            <a:avLst/>
          </a:prstGeom>
        </p:spPr>
      </p:pic>
    </p:spTree>
    <p:extLst>
      <p:ext uri="{BB962C8B-B14F-4D97-AF65-F5344CB8AC3E}">
        <p14:creationId xmlns:p14="http://schemas.microsoft.com/office/powerpoint/2010/main" val="33680072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7C2F1-BFB8-F445-866E-5A0E8D88A2B7}"/>
              </a:ext>
            </a:extLst>
          </p:cNvPr>
          <p:cNvSpPr>
            <a:spLocks noGrp="1"/>
          </p:cNvSpPr>
          <p:nvPr>
            <p:ph type="title"/>
          </p:nvPr>
        </p:nvSpPr>
        <p:spPr/>
        <p:txBody>
          <a:bodyPr/>
          <a:lstStyle/>
          <a:p>
            <a:r>
              <a:rPr kumimoji="1" lang="en-US" altLang="zh-CN" dirty="0"/>
              <a:t>RDD</a:t>
            </a:r>
            <a:r>
              <a:rPr kumimoji="1" lang="zh-CN" altLang="en-US" dirty="0"/>
              <a:t> </a:t>
            </a:r>
            <a:r>
              <a:rPr kumimoji="1" lang="en-US" altLang="zh-CN" dirty="0"/>
              <a:t>Persistence</a:t>
            </a:r>
            <a:endParaRPr kumimoji="1" lang="zh-CN" altLang="en-US" dirty="0"/>
          </a:p>
        </p:txBody>
      </p:sp>
      <p:sp>
        <p:nvSpPr>
          <p:cNvPr id="3" name="内容占位符 2">
            <a:extLst>
              <a:ext uri="{FF2B5EF4-FFF2-40B4-BE49-F238E27FC236}">
                <a16:creationId xmlns:a16="http://schemas.microsoft.com/office/drawing/2014/main" id="{27492D65-BB1E-9346-A08E-E58C850AE6ED}"/>
              </a:ext>
            </a:extLst>
          </p:cNvPr>
          <p:cNvSpPr>
            <a:spLocks noGrp="1"/>
          </p:cNvSpPr>
          <p:nvPr>
            <p:ph idx="1"/>
          </p:nvPr>
        </p:nvSpPr>
        <p:spPr/>
        <p:txBody>
          <a:bodyPr>
            <a:normAutofit/>
          </a:bodyPr>
          <a:lstStyle/>
          <a:p>
            <a:r>
              <a:rPr lang="en-US" altLang="zh-CN" dirty="0"/>
              <a:t>One of the most important capabilities in Spark is </a:t>
            </a:r>
            <a:r>
              <a:rPr lang="en-US" altLang="zh-CN" i="1" dirty="0">
                <a:solidFill>
                  <a:srgbClr val="FF0000"/>
                </a:solidFill>
              </a:rPr>
              <a:t>persisting</a:t>
            </a:r>
            <a:r>
              <a:rPr lang="en-US" altLang="zh-CN" dirty="0">
                <a:solidFill>
                  <a:srgbClr val="FF0000"/>
                </a:solidFill>
              </a:rPr>
              <a:t> </a:t>
            </a:r>
            <a:r>
              <a:rPr lang="en-US" altLang="zh-CN" dirty="0"/>
              <a:t>(or </a:t>
            </a:r>
            <a:r>
              <a:rPr lang="en-US" altLang="zh-CN" i="1" dirty="0">
                <a:solidFill>
                  <a:srgbClr val="FF0000"/>
                </a:solidFill>
              </a:rPr>
              <a:t>caching</a:t>
            </a:r>
            <a:r>
              <a:rPr lang="en-US" altLang="zh-CN" dirty="0"/>
              <a:t>) a dataset in memory across operations. </a:t>
            </a:r>
          </a:p>
          <a:p>
            <a:pPr lvl="1"/>
            <a:r>
              <a:rPr lang="en-US" altLang="zh-CN" dirty="0"/>
              <a:t>When you persist an RDD, each node stores any partitions of it that it computes in memory and reuses them in other actions on that dataset (or datasets derived from it).</a:t>
            </a:r>
          </a:p>
          <a:p>
            <a:pPr lvl="1"/>
            <a:endParaRPr lang="en-US" altLang="zh-CN" dirty="0"/>
          </a:p>
          <a:p>
            <a:r>
              <a:rPr lang="en-US" altLang="zh-CN" dirty="0"/>
              <a:t>You can mark an RDD to be persisted using the </a:t>
            </a:r>
            <a:r>
              <a:rPr lang="en-US" altLang="zh-CN" dirty="0">
                <a:solidFill>
                  <a:srgbClr val="FF0000"/>
                </a:solidFill>
              </a:rPr>
              <a:t>persist() </a:t>
            </a:r>
            <a:r>
              <a:rPr lang="en-US" altLang="zh-CN" dirty="0"/>
              <a:t>or </a:t>
            </a:r>
            <a:r>
              <a:rPr lang="en-US" altLang="zh-CN" dirty="0">
                <a:solidFill>
                  <a:srgbClr val="FF0000"/>
                </a:solidFill>
              </a:rPr>
              <a:t>cache() </a:t>
            </a:r>
            <a:r>
              <a:rPr lang="en-US" altLang="zh-CN" dirty="0"/>
              <a:t>methods on it. </a:t>
            </a:r>
          </a:p>
          <a:p>
            <a:pPr lvl="1"/>
            <a:r>
              <a:rPr lang="en-US" altLang="zh-CN" dirty="0"/>
              <a:t>The first time it is computed in an action, it will be kept in memory on the nodes. </a:t>
            </a:r>
          </a:p>
          <a:p>
            <a:pPr lvl="1"/>
            <a:r>
              <a:rPr lang="en-US" altLang="zh-CN" dirty="0"/>
              <a:t>Spark’s cache is </a:t>
            </a:r>
            <a:r>
              <a:rPr lang="en-US" altLang="zh-CN" dirty="0">
                <a:solidFill>
                  <a:srgbClr val="FF0000"/>
                </a:solidFill>
              </a:rPr>
              <a:t>fault-tolerant</a:t>
            </a:r>
            <a:r>
              <a:rPr lang="en-US" altLang="zh-CN" dirty="0"/>
              <a:t> – if any partition of an RDD is lost, it will automatically be recomputed using the transformations that originally created it.</a:t>
            </a:r>
          </a:p>
          <a:p>
            <a:endParaRPr kumimoji="1" lang="zh-CN" altLang="en-US" dirty="0"/>
          </a:p>
        </p:txBody>
      </p:sp>
      <p:sp>
        <p:nvSpPr>
          <p:cNvPr id="4" name="灯片编号占位符 3">
            <a:extLst>
              <a:ext uri="{FF2B5EF4-FFF2-40B4-BE49-F238E27FC236}">
                <a16:creationId xmlns:a16="http://schemas.microsoft.com/office/drawing/2014/main" id="{B8306BA1-18FD-7949-8484-563EA7286290}"/>
              </a:ext>
            </a:extLst>
          </p:cNvPr>
          <p:cNvSpPr>
            <a:spLocks noGrp="1"/>
          </p:cNvSpPr>
          <p:nvPr>
            <p:ph type="sldNum" sz="quarter" idx="12"/>
          </p:nvPr>
        </p:nvSpPr>
        <p:spPr/>
        <p:txBody>
          <a:bodyPr/>
          <a:lstStyle/>
          <a:p>
            <a:fld id="{CB818ED7-1FAF-4BEC-A906-EB6564C334EB}" type="slidenum">
              <a:rPr lang="zh-CN" altLang="en-US" smtClean="0"/>
              <a:pPr/>
              <a:t>56</a:t>
            </a:fld>
            <a:endParaRPr lang="zh-CN" altLang="en-US" dirty="0"/>
          </a:p>
        </p:txBody>
      </p:sp>
    </p:spTree>
    <p:extLst>
      <p:ext uri="{BB962C8B-B14F-4D97-AF65-F5344CB8AC3E}">
        <p14:creationId xmlns:p14="http://schemas.microsoft.com/office/powerpoint/2010/main" val="3941342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7C2F1-BFB8-F445-866E-5A0E8D88A2B7}"/>
              </a:ext>
            </a:extLst>
          </p:cNvPr>
          <p:cNvSpPr>
            <a:spLocks noGrp="1"/>
          </p:cNvSpPr>
          <p:nvPr>
            <p:ph type="title"/>
          </p:nvPr>
        </p:nvSpPr>
        <p:spPr/>
        <p:txBody>
          <a:bodyPr/>
          <a:lstStyle/>
          <a:p>
            <a:r>
              <a:rPr kumimoji="1" lang="en-US" altLang="zh-CN" dirty="0"/>
              <a:t>RDD</a:t>
            </a:r>
            <a:r>
              <a:rPr kumimoji="1" lang="zh-CN" altLang="en-US" dirty="0"/>
              <a:t> </a:t>
            </a:r>
            <a:r>
              <a:rPr kumimoji="1" lang="en-US" altLang="zh-CN" dirty="0"/>
              <a:t>Persistence</a:t>
            </a:r>
            <a:endParaRPr kumimoji="1" lang="zh-CN" altLang="en-US" dirty="0"/>
          </a:p>
        </p:txBody>
      </p:sp>
      <p:sp>
        <p:nvSpPr>
          <p:cNvPr id="3" name="内容占位符 2">
            <a:extLst>
              <a:ext uri="{FF2B5EF4-FFF2-40B4-BE49-F238E27FC236}">
                <a16:creationId xmlns:a16="http://schemas.microsoft.com/office/drawing/2014/main" id="{27492D65-BB1E-9346-A08E-E58C850AE6ED}"/>
              </a:ext>
            </a:extLst>
          </p:cNvPr>
          <p:cNvSpPr>
            <a:spLocks noGrp="1"/>
          </p:cNvSpPr>
          <p:nvPr>
            <p:ph idx="1"/>
          </p:nvPr>
        </p:nvSpPr>
        <p:spPr/>
        <p:txBody>
          <a:bodyPr>
            <a:normAutofit/>
          </a:bodyPr>
          <a:lstStyle/>
          <a:p>
            <a:r>
              <a:rPr lang="en-US" altLang="zh-CN" dirty="0"/>
              <a:t>In addition, each persisted RDD can be stored using a different </a:t>
            </a:r>
            <a:r>
              <a:rPr lang="en-US" altLang="zh-CN" i="1" dirty="0">
                <a:solidFill>
                  <a:srgbClr val="FF0000"/>
                </a:solidFill>
              </a:rPr>
              <a:t>storage level.</a:t>
            </a:r>
          </a:p>
          <a:p>
            <a:r>
              <a:rPr lang="en-US" altLang="zh-CN" dirty="0"/>
              <a:t>The full set of storage levels is:</a:t>
            </a:r>
          </a:p>
          <a:p>
            <a:endParaRPr kumimoji="1" lang="zh-CN" altLang="en-US" dirty="0"/>
          </a:p>
        </p:txBody>
      </p:sp>
      <p:sp>
        <p:nvSpPr>
          <p:cNvPr id="4" name="灯片编号占位符 3">
            <a:extLst>
              <a:ext uri="{FF2B5EF4-FFF2-40B4-BE49-F238E27FC236}">
                <a16:creationId xmlns:a16="http://schemas.microsoft.com/office/drawing/2014/main" id="{B8306BA1-18FD-7949-8484-563EA7286290}"/>
              </a:ext>
            </a:extLst>
          </p:cNvPr>
          <p:cNvSpPr>
            <a:spLocks noGrp="1"/>
          </p:cNvSpPr>
          <p:nvPr>
            <p:ph type="sldNum" sz="quarter" idx="12"/>
          </p:nvPr>
        </p:nvSpPr>
        <p:spPr/>
        <p:txBody>
          <a:bodyPr/>
          <a:lstStyle/>
          <a:p>
            <a:fld id="{CB818ED7-1FAF-4BEC-A906-EB6564C334EB}" type="slidenum">
              <a:rPr lang="zh-CN" altLang="en-US" smtClean="0"/>
              <a:pPr/>
              <a:t>57</a:t>
            </a:fld>
            <a:endParaRPr lang="zh-CN" altLang="en-US" dirty="0"/>
          </a:p>
        </p:txBody>
      </p:sp>
      <p:graphicFrame>
        <p:nvGraphicFramePr>
          <p:cNvPr id="5" name="表格 4">
            <a:extLst>
              <a:ext uri="{FF2B5EF4-FFF2-40B4-BE49-F238E27FC236}">
                <a16:creationId xmlns:a16="http://schemas.microsoft.com/office/drawing/2014/main" id="{33B90B18-5D7B-F340-9FA3-F85E5C2AA2B4}"/>
              </a:ext>
            </a:extLst>
          </p:cNvPr>
          <p:cNvGraphicFramePr>
            <a:graphicFrameLocks noGrp="1"/>
          </p:cNvGraphicFramePr>
          <p:nvPr>
            <p:extLst>
              <p:ext uri="{D42A27DB-BD31-4B8C-83A1-F6EECF244321}">
                <p14:modId xmlns:p14="http://schemas.microsoft.com/office/powerpoint/2010/main" val="260084583"/>
              </p:ext>
            </p:extLst>
          </p:nvPr>
        </p:nvGraphicFramePr>
        <p:xfrm>
          <a:off x="323528" y="1613870"/>
          <a:ext cx="8496944" cy="3468490"/>
        </p:xfrm>
        <a:graphic>
          <a:graphicData uri="http://schemas.openxmlformats.org/drawingml/2006/table">
            <a:tbl>
              <a:tblPr/>
              <a:tblGrid>
                <a:gridCol w="1944216">
                  <a:extLst>
                    <a:ext uri="{9D8B030D-6E8A-4147-A177-3AD203B41FA5}">
                      <a16:colId xmlns:a16="http://schemas.microsoft.com/office/drawing/2014/main" val="949970128"/>
                    </a:ext>
                  </a:extLst>
                </a:gridCol>
                <a:gridCol w="6552728">
                  <a:extLst>
                    <a:ext uri="{9D8B030D-6E8A-4147-A177-3AD203B41FA5}">
                      <a16:colId xmlns:a16="http://schemas.microsoft.com/office/drawing/2014/main" val="2991212521"/>
                    </a:ext>
                  </a:extLst>
                </a:gridCol>
              </a:tblGrid>
              <a:tr h="264139">
                <a:tc>
                  <a:txBody>
                    <a:bodyPr/>
                    <a:lstStyle/>
                    <a:p>
                      <a:pPr algn="l" fontAlgn="t"/>
                      <a:r>
                        <a:rPr lang="en-US" sz="1200" b="1">
                          <a:effectLst/>
                        </a:rPr>
                        <a:t>Storage Level</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algn="l" fontAlgn="t"/>
                      <a:r>
                        <a:rPr lang="en-US" sz="1200" b="1">
                          <a:effectLst/>
                        </a:rPr>
                        <a:t>Meaning</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2979011379"/>
                  </a:ext>
                </a:extLst>
              </a:tr>
              <a:tr h="473875">
                <a:tc>
                  <a:txBody>
                    <a:bodyPr/>
                    <a:lstStyle/>
                    <a:p>
                      <a:pPr algn="l" fontAlgn="t"/>
                      <a:r>
                        <a:rPr lang="en-US" sz="1200">
                          <a:effectLst/>
                        </a:rPr>
                        <a:t>MEMORY_ONLY</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tc>
                  <a:txBody>
                    <a:bodyPr/>
                    <a:lstStyle/>
                    <a:p>
                      <a:pPr algn="l" fontAlgn="t"/>
                      <a:r>
                        <a:rPr lang="en-US" sz="1200">
                          <a:effectLst/>
                        </a:rPr>
                        <a:t>Store RDD as deserialized Java objects in the JVM. If the RDD does not fit in memory, some partitions will not be cached and will be recomputed on the fly each time they're needed. This is the default level.</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extLst>
                  <a:ext uri="{0D108BD9-81ED-4DB2-BD59-A6C34878D82A}">
                    <a16:rowId xmlns:a16="http://schemas.microsoft.com/office/drawing/2014/main" val="3545996998"/>
                  </a:ext>
                </a:extLst>
              </a:tr>
              <a:tr h="447004">
                <a:tc>
                  <a:txBody>
                    <a:bodyPr/>
                    <a:lstStyle/>
                    <a:p>
                      <a:pPr algn="l" fontAlgn="t"/>
                      <a:r>
                        <a:rPr lang="en-US" sz="1200">
                          <a:effectLst/>
                        </a:rPr>
                        <a:t>MEMORY_AND_DISK</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algn="l" fontAlgn="t"/>
                      <a:r>
                        <a:rPr lang="en-US" sz="1200">
                          <a:effectLst/>
                        </a:rPr>
                        <a:t>Store RDD as deserialized Java objects in the JVM. If the RDD does not fit in memory, store the partitions that don't fit on disk, and read them from there when they're needed.</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4010105406"/>
                  </a:ext>
                </a:extLst>
              </a:tr>
              <a:tr h="477092">
                <a:tc>
                  <a:txBody>
                    <a:bodyPr/>
                    <a:lstStyle/>
                    <a:p>
                      <a:pPr algn="l" fontAlgn="t"/>
                      <a:r>
                        <a:rPr lang="en-US" sz="1200">
                          <a:effectLst/>
                        </a:rPr>
                        <a:t>MEMORY_ONLY_SER</a:t>
                      </a:r>
                      <a:br>
                        <a:rPr lang="en-US" sz="1200">
                          <a:effectLst/>
                        </a:rPr>
                      </a:br>
                      <a:r>
                        <a:rPr lang="en-US" sz="1200">
                          <a:effectLst/>
                        </a:rPr>
                        <a:t>(Java and Scala)</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tc>
                  <a:txBody>
                    <a:bodyPr/>
                    <a:lstStyle/>
                    <a:p>
                      <a:pPr algn="l" fontAlgn="t"/>
                      <a:r>
                        <a:rPr lang="en-US" sz="1200">
                          <a:effectLst/>
                        </a:rPr>
                        <a:t>Store RDD as </a:t>
                      </a:r>
                      <a:r>
                        <a:rPr lang="en-US" sz="1200" i="1">
                          <a:effectLst/>
                        </a:rPr>
                        <a:t>serialized</a:t>
                      </a:r>
                      <a:r>
                        <a:rPr lang="en-US" sz="1200">
                          <a:effectLst/>
                        </a:rPr>
                        <a:t> Java objects (one byte array per partition). This is generally more space-efficient than deserialized objects, especially when using a </a:t>
                      </a:r>
                      <a:r>
                        <a:rPr lang="en-US" sz="1200" u="none" strike="noStrike">
                          <a:solidFill>
                            <a:srgbClr val="0088CC"/>
                          </a:solidFill>
                          <a:effectLst/>
                          <a:hlinkClick r:id="rId3"/>
                        </a:rPr>
                        <a:t>fast serializer</a:t>
                      </a:r>
                      <a:r>
                        <a:rPr lang="en-US" sz="1200">
                          <a:effectLst/>
                        </a:rPr>
                        <a:t>, but more CPU-intensive to read.</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extLst>
                  <a:ext uri="{0D108BD9-81ED-4DB2-BD59-A6C34878D82A}">
                    <a16:rowId xmlns:a16="http://schemas.microsoft.com/office/drawing/2014/main" val="1794256905"/>
                  </a:ext>
                </a:extLst>
              </a:tr>
              <a:tr h="629869">
                <a:tc>
                  <a:txBody>
                    <a:bodyPr/>
                    <a:lstStyle/>
                    <a:p>
                      <a:pPr algn="l" fontAlgn="t"/>
                      <a:r>
                        <a:rPr lang="en-US" sz="1200">
                          <a:effectLst/>
                        </a:rPr>
                        <a:t>MEMORY_AND_DISK_SER</a:t>
                      </a:r>
                      <a:br>
                        <a:rPr lang="en-US" sz="1200">
                          <a:effectLst/>
                        </a:rPr>
                      </a:br>
                      <a:r>
                        <a:rPr lang="en-US" sz="1200">
                          <a:effectLst/>
                        </a:rPr>
                        <a:t>(Java and Scala)</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algn="l" fontAlgn="t"/>
                      <a:r>
                        <a:rPr lang="en-US" sz="1200">
                          <a:effectLst/>
                        </a:rPr>
                        <a:t>Similar to MEMORY_ONLY_SER, but spill partitions that don't fit in memory to disk instead of recomputing them on the fly each time they're needed.</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1803170014"/>
                  </a:ext>
                </a:extLst>
              </a:tr>
              <a:tr h="264139">
                <a:tc>
                  <a:txBody>
                    <a:bodyPr/>
                    <a:lstStyle/>
                    <a:p>
                      <a:pPr algn="l" fontAlgn="t"/>
                      <a:r>
                        <a:rPr lang="en-US" sz="1200">
                          <a:effectLst/>
                        </a:rPr>
                        <a:t>DISK_ONLY</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tc>
                  <a:txBody>
                    <a:bodyPr/>
                    <a:lstStyle/>
                    <a:p>
                      <a:pPr algn="l" fontAlgn="t"/>
                      <a:r>
                        <a:rPr lang="en-US" sz="1200">
                          <a:effectLst/>
                        </a:rPr>
                        <a:t>Store the RDD partitions only on disk.</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1F4F5"/>
                    </a:solidFill>
                  </a:tcPr>
                </a:tc>
                <a:extLst>
                  <a:ext uri="{0D108BD9-81ED-4DB2-BD59-A6C34878D82A}">
                    <a16:rowId xmlns:a16="http://schemas.microsoft.com/office/drawing/2014/main" val="700307962"/>
                  </a:ext>
                </a:extLst>
              </a:tr>
              <a:tr h="465278">
                <a:tc>
                  <a:txBody>
                    <a:bodyPr/>
                    <a:lstStyle/>
                    <a:p>
                      <a:pPr algn="l" fontAlgn="t"/>
                      <a:r>
                        <a:rPr lang="en-US" sz="1200" dirty="0">
                          <a:effectLst/>
                        </a:rPr>
                        <a:t>MEMORY_ONLY_2, MEMORY_AND_DISK_2, etc.</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tc>
                  <a:txBody>
                    <a:bodyPr/>
                    <a:lstStyle/>
                    <a:p>
                      <a:pPr algn="l" fontAlgn="t"/>
                      <a:r>
                        <a:rPr lang="en-US" sz="1200">
                          <a:effectLst/>
                        </a:rPr>
                        <a:t>Same as the levels above, but replicate each partition on two cluster nodes.</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DEE2E6"/>
                      </a:solidFill>
                      <a:prstDash val="solid"/>
                      <a:round/>
                      <a:headEnd type="none" w="med" len="med"/>
                      <a:tailEnd type="none" w="med" len="med"/>
                    </a:lnB>
                    <a:solidFill>
                      <a:srgbClr val="FFFFFF"/>
                    </a:solidFill>
                  </a:tcPr>
                </a:tc>
                <a:extLst>
                  <a:ext uri="{0D108BD9-81ED-4DB2-BD59-A6C34878D82A}">
                    <a16:rowId xmlns:a16="http://schemas.microsoft.com/office/drawing/2014/main" val="520089684"/>
                  </a:ext>
                </a:extLst>
              </a:tr>
              <a:tr h="447004">
                <a:tc>
                  <a:txBody>
                    <a:bodyPr/>
                    <a:lstStyle/>
                    <a:p>
                      <a:pPr algn="l" fontAlgn="t"/>
                      <a:r>
                        <a:rPr lang="en-US" sz="1200">
                          <a:effectLst/>
                        </a:rPr>
                        <a:t>OFF_HEAP (experimental)</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4F5"/>
                    </a:solidFill>
                  </a:tcPr>
                </a:tc>
                <a:tc>
                  <a:txBody>
                    <a:bodyPr/>
                    <a:lstStyle/>
                    <a:p>
                      <a:pPr algn="l" fontAlgn="t"/>
                      <a:r>
                        <a:rPr lang="en-US" sz="1200" dirty="0">
                          <a:effectLst/>
                        </a:rPr>
                        <a:t>Similar to MEMORY_ONLY_SER, but store the data in </a:t>
                      </a:r>
                      <a:r>
                        <a:rPr lang="en-US" sz="1200" u="none" strike="noStrike" dirty="0">
                          <a:solidFill>
                            <a:srgbClr val="0088CC"/>
                          </a:solidFill>
                          <a:effectLst/>
                          <a:hlinkClick r:id="rId4"/>
                        </a:rPr>
                        <a:t>off-heap memory</a:t>
                      </a:r>
                      <a:r>
                        <a:rPr lang="en-US" sz="1200" dirty="0">
                          <a:effectLst/>
                        </a:rPr>
                        <a:t>. This requires off-heap memory to be enabled.</a:t>
                      </a:r>
                    </a:p>
                  </a:txBody>
                  <a:tcPr marL="81273" marR="81273" marT="40637" marB="40637">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EE2E6"/>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1F4F5"/>
                    </a:solidFill>
                  </a:tcPr>
                </a:tc>
                <a:extLst>
                  <a:ext uri="{0D108BD9-81ED-4DB2-BD59-A6C34878D82A}">
                    <a16:rowId xmlns:a16="http://schemas.microsoft.com/office/drawing/2014/main" val="1732076152"/>
                  </a:ext>
                </a:extLst>
              </a:tr>
            </a:tbl>
          </a:graphicData>
        </a:graphic>
      </p:graphicFrame>
    </p:spTree>
    <p:extLst>
      <p:ext uri="{BB962C8B-B14F-4D97-AF65-F5344CB8AC3E}">
        <p14:creationId xmlns:p14="http://schemas.microsoft.com/office/powerpoint/2010/main" val="538560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41DCD-0453-E94B-8449-EF482576F2FF}"/>
              </a:ext>
            </a:extLst>
          </p:cNvPr>
          <p:cNvSpPr>
            <a:spLocks noGrp="1"/>
          </p:cNvSpPr>
          <p:nvPr>
            <p:ph type="title"/>
          </p:nvPr>
        </p:nvSpPr>
        <p:spPr/>
        <p:txBody>
          <a:bodyPr/>
          <a:lstStyle/>
          <a:p>
            <a:r>
              <a:rPr kumimoji="1" lang="en-US" altLang="zh-CN" dirty="0"/>
              <a:t>RDD</a:t>
            </a:r>
            <a:r>
              <a:rPr kumimoji="1" lang="zh-CN" altLang="en-US" dirty="0"/>
              <a:t> </a:t>
            </a:r>
            <a:r>
              <a:rPr kumimoji="1" lang="en-US" altLang="zh-CN" dirty="0"/>
              <a:t>Persistence</a:t>
            </a:r>
            <a:endParaRPr kumimoji="1" lang="zh-CN" altLang="en-US" dirty="0"/>
          </a:p>
        </p:txBody>
      </p:sp>
      <p:sp>
        <p:nvSpPr>
          <p:cNvPr id="3" name="内容占位符 2">
            <a:extLst>
              <a:ext uri="{FF2B5EF4-FFF2-40B4-BE49-F238E27FC236}">
                <a16:creationId xmlns:a16="http://schemas.microsoft.com/office/drawing/2014/main" id="{6EAFCB98-9CAC-C548-AF42-7006B4CB84FB}"/>
              </a:ext>
            </a:extLst>
          </p:cNvPr>
          <p:cNvSpPr>
            <a:spLocks noGrp="1"/>
          </p:cNvSpPr>
          <p:nvPr>
            <p:ph idx="1"/>
          </p:nvPr>
        </p:nvSpPr>
        <p:spPr/>
        <p:txBody>
          <a:bodyPr/>
          <a:lstStyle/>
          <a:p>
            <a:r>
              <a:rPr lang="en-US" altLang="zh-CN" b="1" dirty="0"/>
              <a:t>Removing Data</a:t>
            </a:r>
          </a:p>
          <a:p>
            <a:pPr lvl="1"/>
            <a:r>
              <a:rPr lang="en-US" altLang="zh-CN" dirty="0"/>
              <a:t>Spark automatically monitors cache usage on each node and drops out old data partitions in a least-recently-used (</a:t>
            </a:r>
            <a:r>
              <a:rPr lang="en-US" altLang="zh-CN" dirty="0">
                <a:solidFill>
                  <a:srgbClr val="FF0000"/>
                </a:solidFill>
              </a:rPr>
              <a:t>LRU</a:t>
            </a:r>
            <a:r>
              <a:rPr lang="en-US" altLang="zh-CN" dirty="0"/>
              <a:t>) fashion. </a:t>
            </a:r>
          </a:p>
          <a:p>
            <a:pPr lvl="1"/>
            <a:r>
              <a:rPr lang="en-US" altLang="zh-CN" dirty="0"/>
              <a:t>If you would like to manually remove an RDD instead of waiting for it to fall out of the cache, use the </a:t>
            </a:r>
            <a:r>
              <a:rPr lang="en-US" altLang="zh-CN" dirty="0" err="1">
                <a:solidFill>
                  <a:srgbClr val="FF0000"/>
                </a:solidFill>
              </a:rPr>
              <a:t>RDD.unpersist</a:t>
            </a:r>
            <a:r>
              <a:rPr lang="en-US" altLang="zh-CN" dirty="0">
                <a:solidFill>
                  <a:srgbClr val="FF0000"/>
                </a:solidFill>
              </a:rPr>
              <a:t>() </a:t>
            </a:r>
            <a:r>
              <a:rPr lang="en-US" altLang="zh-CN" dirty="0"/>
              <a:t>method. </a:t>
            </a:r>
          </a:p>
          <a:p>
            <a:pPr lvl="1"/>
            <a:r>
              <a:rPr lang="en-US" altLang="zh-CN" dirty="0"/>
              <a:t>Note that this method </a:t>
            </a:r>
            <a:r>
              <a:rPr lang="en-US" altLang="zh-CN" dirty="0">
                <a:solidFill>
                  <a:srgbClr val="FF0000"/>
                </a:solidFill>
              </a:rPr>
              <a:t>does not block </a:t>
            </a:r>
            <a:r>
              <a:rPr lang="en-US" altLang="zh-CN" dirty="0"/>
              <a:t>by default. </a:t>
            </a:r>
          </a:p>
          <a:p>
            <a:pPr lvl="1"/>
            <a:r>
              <a:rPr lang="en-US" altLang="zh-CN" dirty="0"/>
              <a:t>To block until resources are freed, specify </a:t>
            </a:r>
            <a:r>
              <a:rPr lang="en-US" altLang="zh-CN" dirty="0">
                <a:solidFill>
                  <a:srgbClr val="FF0000"/>
                </a:solidFill>
              </a:rPr>
              <a:t>blocking=true </a:t>
            </a:r>
            <a:r>
              <a:rPr lang="en-US" altLang="zh-CN" dirty="0"/>
              <a:t>when calling this method.</a:t>
            </a:r>
          </a:p>
          <a:p>
            <a:pPr marL="0" indent="0">
              <a:buNone/>
            </a:pPr>
            <a:br>
              <a:rPr lang="en-US" altLang="zh-CN" dirty="0"/>
            </a:br>
            <a:endParaRPr kumimoji="1" lang="zh-CN" altLang="en-US" dirty="0"/>
          </a:p>
        </p:txBody>
      </p:sp>
      <p:sp>
        <p:nvSpPr>
          <p:cNvPr id="4" name="灯片编号占位符 3">
            <a:extLst>
              <a:ext uri="{FF2B5EF4-FFF2-40B4-BE49-F238E27FC236}">
                <a16:creationId xmlns:a16="http://schemas.microsoft.com/office/drawing/2014/main" id="{6833E1CA-737D-E54A-90EC-380221FFABA6}"/>
              </a:ext>
            </a:extLst>
          </p:cNvPr>
          <p:cNvSpPr>
            <a:spLocks noGrp="1"/>
          </p:cNvSpPr>
          <p:nvPr>
            <p:ph type="sldNum" sz="quarter" idx="12"/>
          </p:nvPr>
        </p:nvSpPr>
        <p:spPr/>
        <p:txBody>
          <a:bodyPr/>
          <a:lstStyle/>
          <a:p>
            <a:fld id="{CB818ED7-1FAF-4BEC-A906-EB6564C334EB}" type="slidenum">
              <a:rPr lang="zh-CN" altLang="en-US" smtClean="0"/>
              <a:pPr/>
              <a:t>58</a:t>
            </a:fld>
            <a:endParaRPr lang="zh-CN" altLang="en-US" dirty="0"/>
          </a:p>
        </p:txBody>
      </p:sp>
    </p:spTree>
    <p:extLst>
      <p:ext uri="{BB962C8B-B14F-4D97-AF65-F5344CB8AC3E}">
        <p14:creationId xmlns:p14="http://schemas.microsoft.com/office/powerpoint/2010/main" val="20524431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FE4C33-2DA6-4EF7-9F3E-2AB17BF3054F}"/>
              </a:ext>
            </a:extLst>
          </p:cNvPr>
          <p:cNvSpPr>
            <a:spLocks noGrp="1"/>
          </p:cNvSpPr>
          <p:nvPr>
            <p:ph type="title"/>
          </p:nvPr>
        </p:nvSpPr>
        <p:spPr/>
        <p:txBody>
          <a:bodyPr/>
          <a:lstStyle/>
          <a:p>
            <a:r>
              <a:rPr lang="en-US" altLang="zh-CN" dirty="0"/>
              <a:t>Spark SQL</a:t>
            </a:r>
            <a:endParaRPr lang="zh-CN" altLang="en-US" dirty="0"/>
          </a:p>
        </p:txBody>
      </p:sp>
      <p:sp>
        <p:nvSpPr>
          <p:cNvPr id="3" name="内容占位符 2">
            <a:extLst>
              <a:ext uri="{FF2B5EF4-FFF2-40B4-BE49-F238E27FC236}">
                <a16:creationId xmlns:a16="http://schemas.microsoft.com/office/drawing/2014/main" id="{F2D9AE69-9383-49BB-AE15-B3EF5825BD8B}"/>
              </a:ext>
            </a:extLst>
          </p:cNvPr>
          <p:cNvSpPr>
            <a:spLocks noGrp="1"/>
          </p:cNvSpPr>
          <p:nvPr>
            <p:ph idx="1"/>
          </p:nvPr>
        </p:nvSpPr>
        <p:spPr/>
        <p:txBody>
          <a:bodyPr>
            <a:normAutofit/>
          </a:bodyPr>
          <a:lstStyle/>
          <a:p>
            <a:r>
              <a:rPr lang="en-US" altLang="zh-CN" dirty="0"/>
              <a:t>Spark SQL</a:t>
            </a:r>
          </a:p>
          <a:p>
            <a:pPr lvl="1"/>
            <a:r>
              <a:rPr lang="en-US" altLang="zh-CN" dirty="0"/>
              <a:t>Spark SQL is a Spark module for </a:t>
            </a:r>
            <a:r>
              <a:rPr lang="en-US" altLang="zh-CN" dirty="0">
                <a:solidFill>
                  <a:srgbClr val="FF0000"/>
                </a:solidFill>
              </a:rPr>
              <a:t>structured data processing</a:t>
            </a:r>
            <a:r>
              <a:rPr lang="en-US" altLang="zh-CN" dirty="0"/>
              <a:t>. </a:t>
            </a:r>
          </a:p>
          <a:p>
            <a:pPr lvl="1"/>
            <a:r>
              <a:rPr lang="en-US" altLang="zh-CN" dirty="0"/>
              <a:t>Unlike the basic Spark RDD API, the interfaces provided by Spark SQL provide Spark with more information about the structure of both the data and the computation being performed. </a:t>
            </a:r>
          </a:p>
          <a:p>
            <a:pPr lvl="1"/>
            <a:r>
              <a:rPr lang="en-US" altLang="zh-CN" dirty="0"/>
              <a:t>Internally, Spark SQL uses this extra information to perform extra optimizations. </a:t>
            </a:r>
          </a:p>
          <a:p>
            <a:pPr lvl="1"/>
            <a:r>
              <a:rPr lang="en-US" altLang="zh-CN" dirty="0"/>
              <a:t>There are several ways to interact with Spark SQL including </a:t>
            </a:r>
            <a:r>
              <a:rPr lang="en-US" altLang="zh-CN" dirty="0">
                <a:solidFill>
                  <a:srgbClr val="FF0000"/>
                </a:solidFill>
              </a:rPr>
              <a:t>SQL</a:t>
            </a:r>
            <a:r>
              <a:rPr lang="en-US" altLang="zh-CN" dirty="0"/>
              <a:t> and the </a:t>
            </a:r>
            <a:r>
              <a:rPr lang="en-US" altLang="zh-CN" dirty="0">
                <a:solidFill>
                  <a:srgbClr val="FF0000"/>
                </a:solidFill>
              </a:rPr>
              <a:t>Dataset API</a:t>
            </a:r>
            <a:r>
              <a:rPr lang="en-US" altLang="zh-CN" dirty="0"/>
              <a:t>. </a:t>
            </a:r>
          </a:p>
          <a:p>
            <a:pPr lvl="1"/>
            <a:r>
              <a:rPr lang="en-US" altLang="zh-CN" dirty="0"/>
              <a:t>When computing a result, the same execution engine is used, independent of which API/language you are using to express the computation. </a:t>
            </a:r>
          </a:p>
          <a:p>
            <a:pPr lvl="1"/>
            <a:r>
              <a:rPr lang="en-US" altLang="zh-CN" dirty="0"/>
              <a:t>This unification means that developers can easily switch back and forth between different APIs based on which provides the most natural way to express a given transformation.</a:t>
            </a:r>
          </a:p>
        </p:txBody>
      </p:sp>
      <p:sp>
        <p:nvSpPr>
          <p:cNvPr id="4" name="灯片编号占位符 3">
            <a:extLst>
              <a:ext uri="{FF2B5EF4-FFF2-40B4-BE49-F238E27FC236}">
                <a16:creationId xmlns:a16="http://schemas.microsoft.com/office/drawing/2014/main" id="{27D057B8-6027-4FBA-B320-FFC98FE132C0}"/>
              </a:ext>
            </a:extLst>
          </p:cNvPr>
          <p:cNvSpPr>
            <a:spLocks noGrp="1"/>
          </p:cNvSpPr>
          <p:nvPr>
            <p:ph type="sldNum" sz="quarter" idx="12"/>
          </p:nvPr>
        </p:nvSpPr>
        <p:spPr/>
        <p:txBody>
          <a:bodyPr/>
          <a:lstStyle/>
          <a:p>
            <a:fld id="{CB818ED7-1FAF-4BEC-A906-EB6564C334EB}" type="slidenum">
              <a:rPr lang="zh-CN" altLang="en-US" smtClean="0"/>
              <a:pPr/>
              <a:t>59</a:t>
            </a:fld>
            <a:endParaRPr lang="zh-CN" altLang="en-US" dirty="0"/>
          </a:p>
        </p:txBody>
      </p:sp>
    </p:spTree>
    <p:extLst>
      <p:ext uri="{BB962C8B-B14F-4D97-AF65-F5344CB8AC3E}">
        <p14:creationId xmlns:p14="http://schemas.microsoft.com/office/powerpoint/2010/main" val="3655689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997475-A77D-4A67-A86A-5EF329E3E3C0}"/>
              </a:ext>
            </a:extLst>
          </p:cNvPr>
          <p:cNvSpPr>
            <a:spLocks noGrp="1"/>
          </p:cNvSpPr>
          <p:nvPr>
            <p:ph type="title"/>
          </p:nvPr>
        </p:nvSpPr>
        <p:spPr/>
        <p:txBody>
          <a:bodyPr/>
          <a:lstStyle/>
          <a:p>
            <a:r>
              <a:rPr lang="en-US" altLang="zh-CN" dirty="0"/>
              <a:t>Spark &amp; Hadoop</a:t>
            </a:r>
            <a:endParaRPr lang="zh-CN" altLang="en-US" dirty="0"/>
          </a:p>
        </p:txBody>
      </p:sp>
      <p:sp>
        <p:nvSpPr>
          <p:cNvPr id="3" name="内容占位符 2">
            <a:extLst>
              <a:ext uri="{FF2B5EF4-FFF2-40B4-BE49-F238E27FC236}">
                <a16:creationId xmlns:a16="http://schemas.microsoft.com/office/drawing/2014/main" id="{74C5AD65-43D7-4526-A70B-1ABDA58C99BC}"/>
              </a:ext>
            </a:extLst>
          </p:cNvPr>
          <p:cNvSpPr>
            <a:spLocks noGrp="1"/>
          </p:cNvSpPr>
          <p:nvPr>
            <p:ph idx="1"/>
          </p:nvPr>
        </p:nvSpPr>
        <p:spPr/>
        <p:txBody>
          <a:bodyPr/>
          <a:lstStyle/>
          <a:p>
            <a:r>
              <a:rPr lang="en-US" altLang="zh-CN" dirty="0"/>
              <a:t>Hadoop</a:t>
            </a:r>
          </a:p>
          <a:p>
            <a:pPr lvl="1"/>
            <a:r>
              <a:rPr lang="en-US" altLang="zh-CN" dirty="0"/>
              <a:t>HDFS + MapReduce</a:t>
            </a:r>
          </a:p>
          <a:p>
            <a:endParaRPr lang="en-US" altLang="zh-CN" dirty="0"/>
          </a:p>
          <a:p>
            <a:r>
              <a:rPr lang="en-US" altLang="zh-CN" dirty="0"/>
              <a:t>MapReduce</a:t>
            </a:r>
          </a:p>
          <a:p>
            <a:pPr lvl="1"/>
            <a:r>
              <a:rPr lang="en-US" altLang="zh-CN" dirty="0"/>
              <a:t>MapReduce</a:t>
            </a:r>
          </a:p>
          <a:p>
            <a:pPr lvl="1"/>
            <a:r>
              <a:rPr lang="en-US" altLang="zh-CN" dirty="0"/>
              <a:t>Low utilization of memory and much disk I/O</a:t>
            </a:r>
          </a:p>
          <a:p>
            <a:pPr marL="342900" lvl="1" indent="0">
              <a:buNone/>
            </a:pPr>
            <a:endParaRPr lang="en-US" altLang="zh-CN" dirty="0"/>
          </a:p>
          <a:p>
            <a:r>
              <a:rPr lang="en-US" altLang="zh-CN" dirty="0"/>
              <a:t>Spark</a:t>
            </a:r>
          </a:p>
          <a:p>
            <a:pPr lvl="1"/>
            <a:r>
              <a:rPr lang="en-US" altLang="zh-CN" dirty="0"/>
              <a:t>Higher performance</a:t>
            </a:r>
            <a:r>
              <a:rPr lang="zh-CN" altLang="en-US" dirty="0"/>
              <a:t>（</a:t>
            </a:r>
            <a:r>
              <a:rPr lang="en-US" altLang="zh-CN" dirty="0"/>
              <a:t>100x faster</a:t>
            </a:r>
            <a:r>
              <a:rPr lang="zh-CN" altLang="en-US" dirty="0"/>
              <a:t>）</a:t>
            </a:r>
            <a:endParaRPr lang="en-US" altLang="zh-CN" dirty="0"/>
          </a:p>
          <a:p>
            <a:pPr lvl="1"/>
            <a:r>
              <a:rPr lang="en-US" altLang="zh-CN" dirty="0"/>
              <a:t>Memory computing</a:t>
            </a:r>
          </a:p>
          <a:p>
            <a:pPr lvl="1"/>
            <a:r>
              <a:rPr lang="en-US" altLang="zh-CN" dirty="0"/>
              <a:t>More APIs</a:t>
            </a:r>
          </a:p>
          <a:p>
            <a:pPr lvl="1"/>
            <a:r>
              <a:rPr lang="en-US" altLang="zh-CN" dirty="0"/>
              <a:t>Capable of integrating with</a:t>
            </a:r>
            <a:r>
              <a:rPr lang="zh-CN" altLang="en-US" dirty="0"/>
              <a:t> </a:t>
            </a:r>
            <a:r>
              <a:rPr lang="en-US" altLang="zh-CN" dirty="0"/>
              <a:t>Hadoop (HDFS)</a:t>
            </a:r>
          </a:p>
          <a:p>
            <a:pPr lvl="1"/>
            <a:r>
              <a:rPr lang="en-US" altLang="zh-CN" dirty="0"/>
              <a:t>…</a:t>
            </a:r>
          </a:p>
        </p:txBody>
      </p:sp>
      <p:sp>
        <p:nvSpPr>
          <p:cNvPr id="4" name="灯片编号占位符 3">
            <a:extLst>
              <a:ext uri="{FF2B5EF4-FFF2-40B4-BE49-F238E27FC236}">
                <a16:creationId xmlns:a16="http://schemas.microsoft.com/office/drawing/2014/main" id="{405BD488-90EE-41AF-9884-A45BC8A136CA}"/>
              </a:ext>
            </a:extLst>
          </p:cNvPr>
          <p:cNvSpPr>
            <a:spLocks noGrp="1"/>
          </p:cNvSpPr>
          <p:nvPr>
            <p:ph type="sldNum" sz="quarter" idx="12"/>
          </p:nvPr>
        </p:nvSpPr>
        <p:spPr/>
        <p:txBody>
          <a:bodyPr/>
          <a:lstStyle/>
          <a:p>
            <a:fld id="{CB818ED7-1FAF-4BEC-A906-EB6564C334EB}" type="slidenum">
              <a:rPr lang="zh-CN" altLang="en-US" smtClean="0"/>
              <a:pPr/>
              <a:t>6</a:t>
            </a:fld>
            <a:endParaRPr lang="zh-CN" altLang="en-US" dirty="0"/>
          </a:p>
        </p:txBody>
      </p:sp>
      <p:pic>
        <p:nvPicPr>
          <p:cNvPr id="3074" name="Picture 2" descr="Hadoop">
            <a:extLst>
              <a:ext uri="{FF2B5EF4-FFF2-40B4-BE49-F238E27FC236}">
                <a16:creationId xmlns:a16="http://schemas.microsoft.com/office/drawing/2014/main" id="{0983E868-246A-4A24-B3E3-708BD25B0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0102" y="1437625"/>
            <a:ext cx="2040584" cy="5155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ark.apache.org/images/spark-logo-trademark.png">
            <a:extLst>
              <a:ext uri="{FF2B5EF4-FFF2-40B4-BE49-F238E27FC236}">
                <a16:creationId xmlns:a16="http://schemas.microsoft.com/office/drawing/2014/main" id="{F8FDEA77-1C63-4D5B-BE84-F12F0C703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102" y="3190283"/>
            <a:ext cx="1929095" cy="102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207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5D54AC-0CCA-4CDE-BF8A-78958C00E67B}"/>
              </a:ext>
            </a:extLst>
          </p:cNvPr>
          <p:cNvSpPr>
            <a:spLocks noGrp="1"/>
          </p:cNvSpPr>
          <p:nvPr>
            <p:ph type="title"/>
          </p:nvPr>
        </p:nvSpPr>
        <p:spPr/>
        <p:txBody>
          <a:bodyPr/>
          <a:lstStyle/>
          <a:p>
            <a:r>
              <a:rPr lang="en-US" altLang="zh-CN" dirty="0"/>
              <a:t>Datasets</a:t>
            </a:r>
            <a:r>
              <a:rPr lang="zh-CN" altLang="en-US" dirty="0"/>
              <a:t> </a:t>
            </a:r>
            <a:r>
              <a:rPr lang="en-US" altLang="zh-CN" dirty="0"/>
              <a:t>and</a:t>
            </a:r>
            <a:r>
              <a:rPr lang="zh-CN" altLang="en-US" dirty="0"/>
              <a:t> </a:t>
            </a:r>
            <a:r>
              <a:rPr lang="en-US" altLang="zh-CN" dirty="0" err="1"/>
              <a:t>DataFrames</a:t>
            </a:r>
            <a:endParaRPr lang="zh-CN" altLang="en-US" dirty="0"/>
          </a:p>
        </p:txBody>
      </p:sp>
      <p:sp>
        <p:nvSpPr>
          <p:cNvPr id="3" name="内容占位符 2">
            <a:extLst>
              <a:ext uri="{FF2B5EF4-FFF2-40B4-BE49-F238E27FC236}">
                <a16:creationId xmlns:a16="http://schemas.microsoft.com/office/drawing/2014/main" id="{20688268-D62A-4DE6-8F68-2C511FAA29DE}"/>
              </a:ext>
            </a:extLst>
          </p:cNvPr>
          <p:cNvSpPr>
            <a:spLocks noGrp="1"/>
          </p:cNvSpPr>
          <p:nvPr>
            <p:ph idx="1"/>
          </p:nvPr>
        </p:nvSpPr>
        <p:spPr/>
        <p:txBody>
          <a:bodyPr>
            <a:normAutofit/>
          </a:bodyPr>
          <a:lstStyle/>
          <a:p>
            <a:r>
              <a:rPr lang="en-US" altLang="zh-CN" dirty="0"/>
              <a:t>A Dataset is a </a:t>
            </a:r>
            <a:r>
              <a:rPr lang="en-US" altLang="zh-CN" dirty="0">
                <a:solidFill>
                  <a:srgbClr val="FF0000"/>
                </a:solidFill>
              </a:rPr>
              <a:t>distributed collection of data</a:t>
            </a:r>
            <a:r>
              <a:rPr lang="en-US" altLang="zh-CN" dirty="0"/>
              <a:t>. </a:t>
            </a:r>
          </a:p>
          <a:p>
            <a:pPr lvl="1"/>
            <a:r>
              <a:rPr lang="en-US" altLang="zh-CN" dirty="0"/>
              <a:t>A Dataset can be </a:t>
            </a:r>
            <a:r>
              <a:rPr lang="en-US" altLang="zh-CN" dirty="0">
                <a:hlinkClick r:id="rId3"/>
              </a:rPr>
              <a:t>constructed</a:t>
            </a:r>
            <a:r>
              <a:rPr lang="en-US" altLang="zh-CN" dirty="0"/>
              <a:t> from JVM objects and then manipulated using functional transformations (map, </a:t>
            </a:r>
            <a:r>
              <a:rPr lang="en-US" altLang="zh-CN" dirty="0" err="1"/>
              <a:t>flatMap</a:t>
            </a:r>
            <a:r>
              <a:rPr lang="en-US" altLang="zh-CN" dirty="0"/>
              <a:t>, filter, etc.).</a:t>
            </a:r>
          </a:p>
          <a:p>
            <a:endParaRPr lang="en-US" altLang="zh-CN" dirty="0"/>
          </a:p>
          <a:p>
            <a:r>
              <a:rPr lang="en-US" altLang="zh-CN" dirty="0"/>
              <a:t>A </a:t>
            </a:r>
            <a:r>
              <a:rPr lang="en-US" altLang="zh-CN" dirty="0" err="1"/>
              <a:t>DataFrame</a:t>
            </a:r>
            <a:r>
              <a:rPr lang="en-US" altLang="zh-CN" dirty="0"/>
              <a:t> is a </a:t>
            </a:r>
            <a:r>
              <a:rPr lang="en-US" altLang="zh-CN" i="1" dirty="0">
                <a:solidFill>
                  <a:srgbClr val="FF0000"/>
                </a:solidFill>
              </a:rPr>
              <a:t>Dataset</a:t>
            </a:r>
            <a:r>
              <a:rPr lang="en-US" altLang="zh-CN" dirty="0"/>
              <a:t> organized into </a:t>
            </a:r>
            <a:r>
              <a:rPr lang="en-US" altLang="zh-CN" dirty="0">
                <a:solidFill>
                  <a:srgbClr val="FF0000"/>
                </a:solidFill>
              </a:rPr>
              <a:t>named columns</a:t>
            </a:r>
            <a:r>
              <a:rPr lang="en-US" altLang="zh-CN" dirty="0"/>
              <a:t>. </a:t>
            </a:r>
          </a:p>
          <a:p>
            <a:pPr lvl="1"/>
            <a:r>
              <a:rPr lang="en-US" altLang="zh-CN" dirty="0"/>
              <a:t>It is conceptually equivalent to a table in a relational database or a data frame in R/Python, but with richer optimizations under the hood. </a:t>
            </a:r>
          </a:p>
          <a:p>
            <a:pPr lvl="1"/>
            <a:r>
              <a:rPr lang="en-US" altLang="zh-CN" dirty="0" err="1"/>
              <a:t>DataFrames</a:t>
            </a:r>
            <a:r>
              <a:rPr lang="en-US" altLang="zh-CN" dirty="0"/>
              <a:t> can be constructed from a wide array of </a:t>
            </a:r>
            <a:r>
              <a:rPr lang="en-US" altLang="zh-CN" dirty="0">
                <a:hlinkClick r:id="rId4"/>
              </a:rPr>
              <a:t>sources</a:t>
            </a:r>
            <a:r>
              <a:rPr lang="en-US" altLang="zh-CN" dirty="0"/>
              <a:t> such as: structured data files, tables in Hive, external databases, or existing RDDs. </a:t>
            </a:r>
          </a:p>
        </p:txBody>
      </p:sp>
      <p:sp>
        <p:nvSpPr>
          <p:cNvPr id="4" name="灯片编号占位符 3">
            <a:extLst>
              <a:ext uri="{FF2B5EF4-FFF2-40B4-BE49-F238E27FC236}">
                <a16:creationId xmlns:a16="http://schemas.microsoft.com/office/drawing/2014/main" id="{2F3FDD45-5658-4338-86AF-FE9C45D1A968}"/>
              </a:ext>
            </a:extLst>
          </p:cNvPr>
          <p:cNvSpPr>
            <a:spLocks noGrp="1"/>
          </p:cNvSpPr>
          <p:nvPr>
            <p:ph type="sldNum" sz="quarter" idx="12"/>
          </p:nvPr>
        </p:nvSpPr>
        <p:spPr/>
        <p:txBody>
          <a:bodyPr/>
          <a:lstStyle/>
          <a:p>
            <a:fld id="{CB818ED7-1FAF-4BEC-A906-EB6564C334EB}" type="slidenum">
              <a:rPr lang="zh-CN" altLang="en-US" smtClean="0"/>
              <a:pPr/>
              <a:t>60</a:t>
            </a:fld>
            <a:endParaRPr lang="zh-CN" altLang="en-US" dirty="0"/>
          </a:p>
        </p:txBody>
      </p:sp>
      <p:pic>
        <p:nvPicPr>
          <p:cNvPr id="5" name="图片 4">
            <a:extLst>
              <a:ext uri="{FF2B5EF4-FFF2-40B4-BE49-F238E27FC236}">
                <a16:creationId xmlns:a16="http://schemas.microsoft.com/office/drawing/2014/main" id="{7B3D6D75-B3F5-47D4-8B5E-9706E4246B4F}"/>
              </a:ext>
            </a:extLst>
          </p:cNvPr>
          <p:cNvPicPr>
            <a:picLocks noChangeAspect="1"/>
          </p:cNvPicPr>
          <p:nvPr/>
        </p:nvPicPr>
        <p:blipFill>
          <a:blip r:embed="rId5"/>
          <a:stretch>
            <a:fillRect/>
          </a:stretch>
        </p:blipFill>
        <p:spPr>
          <a:xfrm>
            <a:off x="5244139" y="3137583"/>
            <a:ext cx="3288301" cy="2037143"/>
          </a:xfrm>
          <a:prstGeom prst="rect">
            <a:avLst/>
          </a:prstGeom>
        </p:spPr>
      </p:pic>
    </p:spTree>
    <p:extLst>
      <p:ext uri="{BB962C8B-B14F-4D97-AF65-F5344CB8AC3E}">
        <p14:creationId xmlns:p14="http://schemas.microsoft.com/office/powerpoint/2010/main" val="3955317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43A59E-2463-914D-B30C-F4998BB4B26F}"/>
              </a:ext>
            </a:extLst>
          </p:cNvPr>
          <p:cNvSpPr>
            <a:spLocks noGrp="1"/>
          </p:cNvSpPr>
          <p:nvPr>
            <p:ph type="title"/>
          </p:nvPr>
        </p:nvSpPr>
        <p:spPr/>
        <p:txBody>
          <a:bodyPr/>
          <a:lstStyle/>
          <a:p>
            <a:r>
              <a:rPr kumimoji="1" lang="en-US" altLang="zh-CN" dirty="0"/>
              <a:t>Creating</a:t>
            </a:r>
            <a:r>
              <a:rPr kumimoji="1" lang="zh-CN" altLang="en-US" dirty="0"/>
              <a:t> </a:t>
            </a:r>
            <a:r>
              <a:rPr kumimoji="1" lang="en-US" altLang="zh-CN" dirty="0" err="1"/>
              <a:t>DataFrames</a:t>
            </a:r>
            <a:endParaRPr kumimoji="1" lang="zh-CN" altLang="en-US" dirty="0"/>
          </a:p>
        </p:txBody>
      </p:sp>
      <p:sp>
        <p:nvSpPr>
          <p:cNvPr id="3" name="内容占位符 2">
            <a:extLst>
              <a:ext uri="{FF2B5EF4-FFF2-40B4-BE49-F238E27FC236}">
                <a16:creationId xmlns:a16="http://schemas.microsoft.com/office/drawing/2014/main" id="{16ED9DBA-B89D-A941-A51F-81D7F565ECC8}"/>
              </a:ext>
            </a:extLst>
          </p:cNvPr>
          <p:cNvSpPr>
            <a:spLocks noGrp="1"/>
          </p:cNvSpPr>
          <p:nvPr>
            <p:ph idx="1"/>
          </p:nvPr>
        </p:nvSpPr>
        <p:spPr/>
        <p:txBody>
          <a:bodyPr>
            <a:normAutofit lnSpcReduction="10000"/>
          </a:bodyPr>
          <a:lstStyle/>
          <a:p>
            <a:r>
              <a:rPr lang="en-US" altLang="zh-CN" dirty="0"/>
              <a:t>With a </a:t>
            </a:r>
            <a:r>
              <a:rPr lang="en-US" altLang="zh-CN" dirty="0" err="1"/>
              <a:t>SparkSession</a:t>
            </a:r>
            <a:r>
              <a:rPr lang="en-US" altLang="zh-CN" dirty="0"/>
              <a:t>, applications can create </a:t>
            </a:r>
            <a:r>
              <a:rPr lang="en-US" altLang="zh-CN" dirty="0" err="1"/>
              <a:t>DataFrames</a:t>
            </a:r>
            <a:r>
              <a:rPr lang="en-US" altLang="zh-CN" dirty="0"/>
              <a:t> from an </a:t>
            </a:r>
            <a:r>
              <a:rPr lang="en-US" altLang="zh-CN" dirty="0">
                <a:hlinkClick r:id="rId2"/>
              </a:rPr>
              <a:t>existing RDD</a:t>
            </a:r>
            <a:r>
              <a:rPr lang="en-US" altLang="zh-CN" dirty="0"/>
              <a:t>, from a Hive table, or from </a:t>
            </a:r>
            <a:r>
              <a:rPr lang="en-US" altLang="zh-CN" dirty="0">
                <a:hlinkClick r:id="rId3"/>
              </a:rPr>
              <a:t>Spark data sources</a:t>
            </a:r>
            <a:r>
              <a:rPr lang="en-US" altLang="zh-CN" dirty="0"/>
              <a:t>.</a:t>
            </a:r>
          </a:p>
          <a:p>
            <a:r>
              <a:rPr lang="en-US" altLang="zh-CN" dirty="0"/>
              <a:t>As an example, the following creates a </a:t>
            </a:r>
            <a:r>
              <a:rPr lang="en-US" altLang="zh-CN" dirty="0" err="1"/>
              <a:t>DataFrame</a:t>
            </a:r>
            <a:r>
              <a:rPr lang="en-US" altLang="zh-CN" dirty="0"/>
              <a:t> based on </a:t>
            </a:r>
            <a:r>
              <a:rPr lang="en-US" altLang="zh-CN" dirty="0">
                <a:solidFill>
                  <a:srgbClr val="FF0000"/>
                </a:solidFill>
              </a:rPr>
              <a:t>the content of a JSON file</a:t>
            </a:r>
            <a:r>
              <a:rPr lang="en-US" altLang="zh-CN" dirty="0"/>
              <a:t>:</a:t>
            </a:r>
          </a:p>
          <a:p>
            <a:endParaRPr lang="en-US" altLang="zh-CN" b="1" dirty="0"/>
          </a:p>
          <a:p>
            <a:pPr marL="300038" lvl="1" indent="0">
              <a:buNone/>
            </a:pPr>
            <a:r>
              <a:rPr lang="en-US" altLang="zh-CN" sz="1600" b="1" dirty="0" err="1">
                <a:solidFill>
                  <a:srgbClr val="007020"/>
                </a:solidFill>
                <a:latin typeface="Courier New" panose="02070309020205020404" pitchFamily="49" charset="0"/>
                <a:cs typeface="Courier New" panose="02070309020205020404" pitchFamily="49" charset="0"/>
              </a:rPr>
              <a:t>val</a:t>
            </a:r>
            <a:r>
              <a:rPr lang="en-US" altLang="zh-CN" sz="1600" b="1" dirty="0">
                <a:latin typeface="Courier New" panose="02070309020205020404" pitchFamily="49" charset="0"/>
                <a:cs typeface="Courier New" panose="02070309020205020404" pitchFamily="49" charset="0"/>
              </a:rPr>
              <a:t> </a:t>
            </a:r>
            <a:r>
              <a:rPr lang="en-US" altLang="zh-CN" sz="1600" b="1" dirty="0">
                <a:solidFill>
                  <a:srgbClr val="BB60D5"/>
                </a:solidFill>
                <a:latin typeface="Courier New" panose="02070309020205020404" pitchFamily="49" charset="0"/>
                <a:cs typeface="Courier New" panose="02070309020205020404" pitchFamily="49" charset="0"/>
              </a:rPr>
              <a:t>df</a:t>
            </a:r>
            <a:r>
              <a:rPr lang="en-US" altLang="zh-CN" sz="1600" b="1" dirty="0">
                <a:latin typeface="Courier New" panose="02070309020205020404" pitchFamily="49" charset="0"/>
                <a:cs typeface="Courier New" panose="02070309020205020404" pitchFamily="49" charset="0"/>
              </a:rPr>
              <a:t> </a:t>
            </a:r>
            <a:r>
              <a:rPr lang="en-US" altLang="zh-CN" sz="1600" b="1" dirty="0">
                <a:solidFill>
                  <a:srgbClr val="007020"/>
                </a:solidFill>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 </a:t>
            </a:r>
            <a:r>
              <a:rPr lang="en-US" altLang="zh-CN" sz="1600" b="1" dirty="0" err="1">
                <a:solidFill>
                  <a:srgbClr val="BB60D5"/>
                </a:solidFill>
                <a:latin typeface="Courier New" panose="02070309020205020404" pitchFamily="49" charset="0"/>
                <a:cs typeface="Courier New" panose="02070309020205020404" pitchFamily="49" charset="0"/>
              </a:rPr>
              <a:t>spark</a:t>
            </a:r>
            <a:r>
              <a:rPr lang="en-US" altLang="zh-CN" sz="1600" b="1" dirty="0" err="1">
                <a:solidFill>
                  <a:srgbClr val="666666"/>
                </a:solidFill>
                <a:latin typeface="Courier New" panose="02070309020205020404" pitchFamily="49" charset="0"/>
                <a:cs typeface="Courier New" panose="02070309020205020404" pitchFamily="49" charset="0"/>
              </a:rPr>
              <a:t>.</a:t>
            </a:r>
            <a:r>
              <a:rPr lang="en-US" altLang="zh-CN" sz="1600" b="1" dirty="0" err="1">
                <a:latin typeface="Courier New" panose="02070309020205020404" pitchFamily="49" charset="0"/>
                <a:cs typeface="Courier New" panose="02070309020205020404" pitchFamily="49" charset="0"/>
              </a:rPr>
              <a:t>read</a:t>
            </a:r>
            <a:r>
              <a:rPr lang="en-US" altLang="zh-CN" sz="1600" b="1" dirty="0" err="1">
                <a:solidFill>
                  <a:srgbClr val="666666"/>
                </a:solidFill>
                <a:latin typeface="Courier New" panose="02070309020205020404" pitchFamily="49" charset="0"/>
                <a:cs typeface="Courier New" panose="02070309020205020404" pitchFamily="49" charset="0"/>
              </a:rPr>
              <a:t>.</a:t>
            </a:r>
            <a:r>
              <a:rPr lang="en-US" altLang="zh-CN" sz="1600" b="1" dirty="0" err="1">
                <a:latin typeface="Courier New" panose="02070309020205020404" pitchFamily="49" charset="0"/>
                <a:cs typeface="Courier New" panose="02070309020205020404" pitchFamily="49" charset="0"/>
              </a:rPr>
              <a:t>json</a:t>
            </a:r>
            <a:r>
              <a:rPr lang="en-US" altLang="zh-CN" sz="1600" b="1" dirty="0">
                <a:solidFill>
                  <a:srgbClr val="666666"/>
                </a:solidFill>
                <a:latin typeface="Courier New" panose="02070309020205020404" pitchFamily="49" charset="0"/>
                <a:cs typeface="Courier New" panose="02070309020205020404" pitchFamily="49" charset="0"/>
              </a:rPr>
              <a:t>(</a:t>
            </a:r>
            <a:r>
              <a:rPr lang="en-US" altLang="zh-CN" sz="1600" b="1" dirty="0">
                <a:solidFill>
                  <a:srgbClr val="4070A0"/>
                </a:solidFill>
                <a:latin typeface="Courier New" panose="02070309020205020404" pitchFamily="49" charset="0"/>
                <a:cs typeface="Courier New" panose="02070309020205020404" pitchFamily="49" charset="0"/>
              </a:rPr>
              <a:t>"examples/</a:t>
            </a:r>
            <a:r>
              <a:rPr lang="en-US" altLang="zh-CN" sz="1600" b="1" dirty="0" err="1">
                <a:solidFill>
                  <a:srgbClr val="4070A0"/>
                </a:solidFill>
                <a:latin typeface="Courier New" panose="02070309020205020404" pitchFamily="49" charset="0"/>
                <a:cs typeface="Courier New" panose="02070309020205020404" pitchFamily="49" charset="0"/>
              </a:rPr>
              <a:t>src</a:t>
            </a:r>
            <a:r>
              <a:rPr lang="en-US" altLang="zh-CN" sz="1600" b="1" dirty="0">
                <a:solidFill>
                  <a:srgbClr val="4070A0"/>
                </a:solidFill>
                <a:latin typeface="Courier New" panose="02070309020205020404" pitchFamily="49" charset="0"/>
                <a:cs typeface="Courier New" panose="02070309020205020404" pitchFamily="49" charset="0"/>
              </a:rPr>
              <a:t>/main/resources/</a:t>
            </a:r>
            <a:r>
              <a:rPr lang="en-US" altLang="zh-CN" sz="1600" b="1" dirty="0" err="1">
                <a:solidFill>
                  <a:srgbClr val="4070A0"/>
                </a:solidFill>
                <a:latin typeface="Courier New" panose="02070309020205020404" pitchFamily="49" charset="0"/>
                <a:cs typeface="Courier New" panose="02070309020205020404" pitchFamily="49" charset="0"/>
              </a:rPr>
              <a:t>people.json</a:t>
            </a:r>
            <a:r>
              <a:rPr lang="en-US" altLang="zh-CN" sz="1600" b="1" dirty="0">
                <a:solidFill>
                  <a:srgbClr val="4070A0"/>
                </a:solidFill>
                <a:latin typeface="Courier New" panose="02070309020205020404" pitchFamily="49" charset="0"/>
                <a:cs typeface="Courier New" panose="02070309020205020404" pitchFamily="49" charset="0"/>
              </a:rPr>
              <a:t>"</a:t>
            </a:r>
            <a:r>
              <a:rPr lang="en-US" altLang="zh-CN" sz="1600" b="1" dirty="0">
                <a:solidFill>
                  <a:srgbClr val="666666"/>
                </a:solidFill>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 </a:t>
            </a:r>
          </a:p>
          <a:p>
            <a:pPr marL="300038" lvl="1" indent="0">
              <a:buNone/>
            </a:pPr>
            <a:r>
              <a:rPr lang="en-US" altLang="zh-CN" sz="1600" b="1" i="1" dirty="0">
                <a:solidFill>
                  <a:srgbClr val="60A0B0"/>
                </a:solidFill>
                <a:latin typeface="Courier New" panose="02070309020205020404" pitchFamily="49" charset="0"/>
                <a:cs typeface="Courier New" panose="02070309020205020404" pitchFamily="49" charset="0"/>
              </a:rPr>
              <a:t>// Displays the content of the </a:t>
            </a:r>
            <a:r>
              <a:rPr lang="en-US" altLang="zh-CN" sz="1600" b="1" i="1" dirty="0" err="1">
                <a:solidFill>
                  <a:srgbClr val="60A0B0"/>
                </a:solidFill>
                <a:latin typeface="Courier New" panose="02070309020205020404" pitchFamily="49" charset="0"/>
                <a:cs typeface="Courier New" panose="02070309020205020404" pitchFamily="49" charset="0"/>
              </a:rPr>
              <a:t>DataFrame</a:t>
            </a:r>
            <a:r>
              <a:rPr lang="en-US" altLang="zh-CN" sz="1600" b="1" i="1" dirty="0">
                <a:solidFill>
                  <a:srgbClr val="60A0B0"/>
                </a:solidFill>
                <a:latin typeface="Courier New" panose="02070309020205020404" pitchFamily="49" charset="0"/>
                <a:cs typeface="Courier New" panose="02070309020205020404" pitchFamily="49" charset="0"/>
              </a:rPr>
              <a:t> to </a:t>
            </a:r>
            <a:r>
              <a:rPr lang="en-US" altLang="zh-CN" sz="1600" b="1" i="1" dirty="0" err="1">
                <a:solidFill>
                  <a:srgbClr val="60A0B0"/>
                </a:solidFill>
                <a:latin typeface="Courier New" panose="02070309020205020404" pitchFamily="49" charset="0"/>
                <a:cs typeface="Courier New" panose="02070309020205020404" pitchFamily="49" charset="0"/>
              </a:rPr>
              <a:t>stdout</a:t>
            </a:r>
            <a:r>
              <a:rPr lang="en-US" altLang="zh-CN" sz="1600" b="1" dirty="0">
                <a:latin typeface="Courier New" panose="02070309020205020404" pitchFamily="49" charset="0"/>
                <a:cs typeface="Courier New" panose="02070309020205020404" pitchFamily="49" charset="0"/>
              </a:rPr>
              <a:t> </a:t>
            </a:r>
          </a:p>
          <a:p>
            <a:pPr marL="300038" lvl="1" indent="0">
              <a:buNone/>
            </a:pPr>
            <a:r>
              <a:rPr lang="en-US" altLang="zh-CN" sz="1600" b="1" dirty="0" err="1">
                <a:solidFill>
                  <a:srgbClr val="BB60D5"/>
                </a:solidFill>
                <a:latin typeface="Courier New" panose="02070309020205020404" pitchFamily="49" charset="0"/>
                <a:cs typeface="Courier New" panose="02070309020205020404" pitchFamily="49" charset="0"/>
              </a:rPr>
              <a:t>df</a:t>
            </a:r>
            <a:r>
              <a:rPr lang="en-US" altLang="zh-CN" sz="1600" b="1" dirty="0" err="1">
                <a:solidFill>
                  <a:srgbClr val="666666"/>
                </a:solidFill>
                <a:latin typeface="Courier New" panose="02070309020205020404" pitchFamily="49" charset="0"/>
                <a:cs typeface="Courier New" panose="02070309020205020404" pitchFamily="49" charset="0"/>
              </a:rPr>
              <a:t>.</a:t>
            </a:r>
            <a:r>
              <a:rPr lang="en-US" altLang="zh-CN" sz="1600" b="1" dirty="0" err="1">
                <a:latin typeface="Courier New" panose="02070309020205020404" pitchFamily="49" charset="0"/>
                <a:cs typeface="Courier New" panose="02070309020205020404" pitchFamily="49" charset="0"/>
              </a:rPr>
              <a:t>show</a:t>
            </a:r>
            <a:r>
              <a:rPr lang="en-US" altLang="zh-CN" sz="1600" b="1" dirty="0">
                <a:solidFill>
                  <a:srgbClr val="666666"/>
                </a:solidFill>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 </a:t>
            </a:r>
          </a:p>
          <a:p>
            <a:pPr marL="300038" lvl="1" indent="0">
              <a:buNone/>
            </a:pPr>
            <a:r>
              <a:rPr lang="en-US" altLang="zh-CN" sz="1600" b="1" i="1" dirty="0">
                <a:solidFill>
                  <a:srgbClr val="60A0B0"/>
                </a:solidFill>
                <a:latin typeface="Courier New" panose="02070309020205020404" pitchFamily="49" charset="0"/>
                <a:cs typeface="Courier New" panose="02070309020205020404" pitchFamily="49" charset="0"/>
              </a:rPr>
              <a:t>// +----+-------+</a:t>
            </a:r>
            <a:r>
              <a:rPr lang="en-US" altLang="zh-CN" sz="1600" b="1" dirty="0">
                <a:latin typeface="Courier New" panose="02070309020205020404" pitchFamily="49" charset="0"/>
                <a:cs typeface="Courier New" panose="02070309020205020404" pitchFamily="49" charset="0"/>
              </a:rPr>
              <a:t> </a:t>
            </a:r>
          </a:p>
          <a:p>
            <a:pPr marL="300038" lvl="1" indent="0">
              <a:buNone/>
            </a:pPr>
            <a:r>
              <a:rPr lang="en-US" altLang="zh-CN" sz="1600" b="1" i="1" dirty="0">
                <a:solidFill>
                  <a:srgbClr val="60A0B0"/>
                </a:solidFill>
                <a:latin typeface="Courier New" panose="02070309020205020404" pitchFamily="49" charset="0"/>
                <a:cs typeface="Courier New" panose="02070309020205020404" pitchFamily="49" charset="0"/>
              </a:rPr>
              <a:t>// | age| </a:t>
            </a:r>
            <a:r>
              <a:rPr lang="zh-CN" altLang="en-US" sz="1600" b="1" i="1" dirty="0">
                <a:solidFill>
                  <a:srgbClr val="60A0B0"/>
                </a:solidFill>
                <a:latin typeface="Courier New" panose="02070309020205020404" pitchFamily="49" charset="0"/>
                <a:cs typeface="Courier New" panose="02070309020205020404" pitchFamily="49" charset="0"/>
              </a:rPr>
              <a:t>  </a:t>
            </a:r>
            <a:r>
              <a:rPr lang="en-US" altLang="zh-CN" sz="1600" b="1" i="1" dirty="0">
                <a:solidFill>
                  <a:srgbClr val="60A0B0"/>
                </a:solidFill>
                <a:latin typeface="Courier New" panose="02070309020205020404" pitchFamily="49" charset="0"/>
                <a:cs typeface="Courier New" panose="02070309020205020404" pitchFamily="49" charset="0"/>
              </a:rPr>
              <a:t>name|</a:t>
            </a:r>
            <a:r>
              <a:rPr lang="en-US" altLang="zh-CN" sz="1600" b="1" dirty="0">
                <a:latin typeface="Courier New" panose="02070309020205020404" pitchFamily="49" charset="0"/>
                <a:cs typeface="Courier New" panose="02070309020205020404" pitchFamily="49" charset="0"/>
              </a:rPr>
              <a:t> </a:t>
            </a:r>
          </a:p>
          <a:p>
            <a:pPr marL="300038" lvl="1" indent="0">
              <a:buNone/>
            </a:pPr>
            <a:r>
              <a:rPr lang="en-US" altLang="zh-CN" sz="1600" b="1" i="1" dirty="0">
                <a:solidFill>
                  <a:srgbClr val="60A0B0"/>
                </a:solidFill>
                <a:latin typeface="Courier New" panose="02070309020205020404" pitchFamily="49" charset="0"/>
                <a:cs typeface="Courier New" panose="02070309020205020404" pitchFamily="49" charset="0"/>
              </a:rPr>
              <a:t>// +----+-------+</a:t>
            </a:r>
            <a:r>
              <a:rPr lang="en-US" altLang="zh-CN" sz="1600" b="1" dirty="0">
                <a:latin typeface="Courier New" panose="02070309020205020404" pitchFamily="49" charset="0"/>
                <a:cs typeface="Courier New" panose="02070309020205020404" pitchFamily="49" charset="0"/>
              </a:rPr>
              <a:t> </a:t>
            </a:r>
          </a:p>
          <a:p>
            <a:pPr marL="300038" lvl="1" indent="0">
              <a:buNone/>
            </a:pPr>
            <a:r>
              <a:rPr lang="en-US" altLang="zh-CN" sz="1600" b="1" i="1" dirty="0">
                <a:solidFill>
                  <a:srgbClr val="60A0B0"/>
                </a:solidFill>
                <a:latin typeface="Courier New" panose="02070309020205020404" pitchFamily="49" charset="0"/>
                <a:cs typeface="Courier New" panose="02070309020205020404" pitchFamily="49" charset="0"/>
              </a:rPr>
              <a:t>// |</a:t>
            </a:r>
            <a:r>
              <a:rPr lang="en-US" altLang="zh-CN" sz="1600" b="1" i="1" dirty="0" err="1">
                <a:solidFill>
                  <a:srgbClr val="60A0B0"/>
                </a:solidFill>
                <a:latin typeface="Courier New" panose="02070309020205020404" pitchFamily="49" charset="0"/>
                <a:cs typeface="Courier New" panose="02070309020205020404" pitchFamily="49" charset="0"/>
              </a:rPr>
              <a:t>null|Michael</a:t>
            </a:r>
            <a:r>
              <a:rPr lang="en-US" altLang="zh-CN" sz="1600" b="1" i="1" dirty="0">
                <a:solidFill>
                  <a:srgbClr val="60A0B0"/>
                </a:solidFill>
                <a:latin typeface="Courier New" panose="02070309020205020404" pitchFamily="49" charset="0"/>
                <a:cs typeface="Courier New" panose="02070309020205020404" pitchFamily="49" charset="0"/>
              </a:rPr>
              <a:t>|</a:t>
            </a:r>
            <a:r>
              <a:rPr lang="en-US" altLang="zh-CN" sz="1600" b="1" dirty="0">
                <a:latin typeface="Courier New" panose="02070309020205020404" pitchFamily="49" charset="0"/>
                <a:cs typeface="Courier New" panose="02070309020205020404" pitchFamily="49" charset="0"/>
              </a:rPr>
              <a:t> </a:t>
            </a:r>
          </a:p>
          <a:p>
            <a:pPr marL="300038" lvl="1" indent="0">
              <a:buNone/>
            </a:pPr>
            <a:r>
              <a:rPr lang="en-US" altLang="zh-CN" sz="1600" b="1" i="1" dirty="0">
                <a:solidFill>
                  <a:srgbClr val="60A0B0"/>
                </a:solidFill>
                <a:latin typeface="Courier New" panose="02070309020205020404" pitchFamily="49" charset="0"/>
                <a:cs typeface="Courier New" panose="02070309020205020404" pitchFamily="49" charset="0"/>
              </a:rPr>
              <a:t>// | </a:t>
            </a:r>
            <a:r>
              <a:rPr lang="zh-CN" altLang="en-US" sz="1600" b="1" i="1" dirty="0">
                <a:solidFill>
                  <a:srgbClr val="60A0B0"/>
                </a:solidFill>
                <a:latin typeface="Courier New" panose="02070309020205020404" pitchFamily="49" charset="0"/>
                <a:cs typeface="Courier New" panose="02070309020205020404" pitchFamily="49" charset="0"/>
              </a:rPr>
              <a:t> </a:t>
            </a:r>
            <a:r>
              <a:rPr lang="en-US" altLang="zh-CN" sz="1600" b="1" i="1" dirty="0">
                <a:solidFill>
                  <a:srgbClr val="60A0B0"/>
                </a:solidFill>
                <a:latin typeface="Courier New" panose="02070309020205020404" pitchFamily="49" charset="0"/>
                <a:cs typeface="Courier New" panose="02070309020205020404" pitchFamily="49" charset="0"/>
              </a:rPr>
              <a:t>30| </a:t>
            </a:r>
            <a:r>
              <a:rPr lang="zh-CN" altLang="en-US" sz="1600" b="1" i="1" dirty="0">
                <a:solidFill>
                  <a:srgbClr val="60A0B0"/>
                </a:solidFill>
                <a:latin typeface="Courier New" panose="02070309020205020404" pitchFamily="49" charset="0"/>
                <a:cs typeface="Courier New" panose="02070309020205020404" pitchFamily="49" charset="0"/>
              </a:rPr>
              <a:t>  </a:t>
            </a:r>
            <a:r>
              <a:rPr lang="en-US" altLang="zh-CN" sz="1600" b="1" i="1" dirty="0">
                <a:solidFill>
                  <a:srgbClr val="60A0B0"/>
                </a:solidFill>
                <a:latin typeface="Courier New" panose="02070309020205020404" pitchFamily="49" charset="0"/>
                <a:cs typeface="Courier New" panose="02070309020205020404" pitchFamily="49" charset="0"/>
              </a:rPr>
              <a:t>Andy|</a:t>
            </a:r>
            <a:r>
              <a:rPr lang="en-US" altLang="zh-CN" sz="1600" b="1" dirty="0">
                <a:latin typeface="Courier New" panose="02070309020205020404" pitchFamily="49" charset="0"/>
                <a:cs typeface="Courier New" panose="02070309020205020404" pitchFamily="49" charset="0"/>
              </a:rPr>
              <a:t> </a:t>
            </a:r>
          </a:p>
          <a:p>
            <a:pPr marL="300038" lvl="1" indent="0">
              <a:buNone/>
            </a:pPr>
            <a:r>
              <a:rPr lang="en-US" altLang="zh-CN" sz="1600" b="1" i="1" dirty="0">
                <a:solidFill>
                  <a:srgbClr val="60A0B0"/>
                </a:solidFill>
                <a:latin typeface="Courier New" panose="02070309020205020404" pitchFamily="49" charset="0"/>
                <a:cs typeface="Courier New" panose="02070309020205020404" pitchFamily="49" charset="0"/>
              </a:rPr>
              <a:t>// | </a:t>
            </a:r>
            <a:r>
              <a:rPr lang="zh-CN" altLang="en-US" sz="1600" b="1" i="1" dirty="0">
                <a:solidFill>
                  <a:srgbClr val="60A0B0"/>
                </a:solidFill>
                <a:latin typeface="Courier New" panose="02070309020205020404" pitchFamily="49" charset="0"/>
                <a:cs typeface="Courier New" panose="02070309020205020404" pitchFamily="49" charset="0"/>
              </a:rPr>
              <a:t> </a:t>
            </a:r>
            <a:r>
              <a:rPr lang="en-US" altLang="zh-CN" sz="1600" b="1" i="1" dirty="0">
                <a:solidFill>
                  <a:srgbClr val="60A0B0"/>
                </a:solidFill>
                <a:latin typeface="Courier New" panose="02070309020205020404" pitchFamily="49" charset="0"/>
                <a:cs typeface="Courier New" panose="02070309020205020404" pitchFamily="49" charset="0"/>
              </a:rPr>
              <a:t>19| Justin|</a:t>
            </a:r>
            <a:r>
              <a:rPr lang="en-US" altLang="zh-CN" sz="1600" b="1" dirty="0">
                <a:latin typeface="Courier New" panose="02070309020205020404" pitchFamily="49" charset="0"/>
                <a:cs typeface="Courier New" panose="02070309020205020404" pitchFamily="49" charset="0"/>
              </a:rPr>
              <a:t> </a:t>
            </a:r>
          </a:p>
          <a:p>
            <a:pPr marL="300038" lvl="1" indent="0">
              <a:buNone/>
            </a:pPr>
            <a:r>
              <a:rPr lang="en-US" altLang="zh-CN" sz="1600" b="1" i="1" dirty="0">
                <a:solidFill>
                  <a:srgbClr val="60A0B0"/>
                </a:solidFill>
                <a:latin typeface="Courier New" panose="02070309020205020404" pitchFamily="49" charset="0"/>
                <a:cs typeface="Courier New" panose="02070309020205020404" pitchFamily="49" charset="0"/>
              </a:rPr>
              <a:t>// +----+-------+</a:t>
            </a:r>
            <a:endParaRPr lang="zh-CN" altLang="en-US" sz="1600" b="1" dirty="0">
              <a:latin typeface="Courier New" panose="02070309020205020404" pitchFamily="49" charset="0"/>
              <a:cs typeface="Courier New" panose="02070309020205020404" pitchFamily="49" charset="0"/>
            </a:endParaRPr>
          </a:p>
          <a:p>
            <a:endParaRPr kumimoji="1" lang="zh-CN" altLang="en-US" dirty="0"/>
          </a:p>
        </p:txBody>
      </p:sp>
      <p:sp>
        <p:nvSpPr>
          <p:cNvPr id="4" name="灯片编号占位符 3">
            <a:extLst>
              <a:ext uri="{FF2B5EF4-FFF2-40B4-BE49-F238E27FC236}">
                <a16:creationId xmlns:a16="http://schemas.microsoft.com/office/drawing/2014/main" id="{61AAB735-F813-BA45-84CE-096103EBEDA4}"/>
              </a:ext>
            </a:extLst>
          </p:cNvPr>
          <p:cNvSpPr>
            <a:spLocks noGrp="1"/>
          </p:cNvSpPr>
          <p:nvPr>
            <p:ph type="sldNum" sz="quarter" idx="12"/>
          </p:nvPr>
        </p:nvSpPr>
        <p:spPr/>
        <p:txBody>
          <a:bodyPr/>
          <a:lstStyle/>
          <a:p>
            <a:fld id="{CB818ED7-1FAF-4BEC-A906-EB6564C334EB}" type="slidenum">
              <a:rPr lang="zh-CN" altLang="en-US" smtClean="0"/>
              <a:pPr/>
              <a:t>61</a:t>
            </a:fld>
            <a:endParaRPr lang="zh-CN" altLang="en-US" dirty="0"/>
          </a:p>
        </p:txBody>
      </p:sp>
    </p:spTree>
    <p:extLst>
      <p:ext uri="{BB962C8B-B14F-4D97-AF65-F5344CB8AC3E}">
        <p14:creationId xmlns:p14="http://schemas.microsoft.com/office/powerpoint/2010/main" val="1342310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B21901-A1DC-D540-8D50-B06B86B4853B}"/>
              </a:ext>
            </a:extLst>
          </p:cNvPr>
          <p:cNvSpPr>
            <a:spLocks noGrp="1"/>
          </p:cNvSpPr>
          <p:nvPr>
            <p:ph type="title"/>
          </p:nvPr>
        </p:nvSpPr>
        <p:spPr/>
        <p:txBody>
          <a:bodyPr/>
          <a:lstStyle/>
          <a:p>
            <a:r>
              <a:rPr kumimoji="1" lang="en-US" altLang="zh-CN" dirty="0"/>
              <a:t>Untyped</a:t>
            </a:r>
            <a:r>
              <a:rPr kumimoji="1" lang="zh-CN" altLang="en-US" dirty="0"/>
              <a:t> </a:t>
            </a:r>
            <a:r>
              <a:rPr kumimoji="1" lang="en-US" altLang="zh-CN" dirty="0"/>
              <a:t>Dataset</a:t>
            </a:r>
            <a:r>
              <a:rPr kumimoji="1" lang="zh-CN" altLang="en-US" dirty="0"/>
              <a:t> </a:t>
            </a:r>
            <a:r>
              <a:rPr kumimoji="1" lang="en-US" altLang="zh-CN" dirty="0"/>
              <a:t>Operations</a:t>
            </a:r>
            <a:endParaRPr kumimoji="1" lang="zh-CN" altLang="en-US" dirty="0"/>
          </a:p>
        </p:txBody>
      </p:sp>
      <p:sp>
        <p:nvSpPr>
          <p:cNvPr id="3" name="内容占位符 2">
            <a:extLst>
              <a:ext uri="{FF2B5EF4-FFF2-40B4-BE49-F238E27FC236}">
                <a16:creationId xmlns:a16="http://schemas.microsoft.com/office/drawing/2014/main" id="{DE9A27F0-340C-9A46-898F-8A1DC3E3AA36}"/>
              </a:ext>
            </a:extLst>
          </p:cNvPr>
          <p:cNvSpPr>
            <a:spLocks noGrp="1"/>
          </p:cNvSpPr>
          <p:nvPr>
            <p:ph idx="1"/>
          </p:nvPr>
        </p:nvSpPr>
        <p:spPr/>
        <p:txBody>
          <a:bodyPr>
            <a:normAutofit fontScale="62500" lnSpcReduction="20000"/>
          </a:bodyPr>
          <a:lstStyle/>
          <a:p>
            <a:pPr marL="0" indent="0">
              <a:buNone/>
            </a:pPr>
            <a:r>
              <a:rPr lang="en-US" altLang="zh-CN" b="1" dirty="0">
                <a:solidFill>
                  <a:srgbClr val="808080"/>
                </a:solidFill>
                <a:latin typeface="Courier New" panose="02070309020205020404" pitchFamily="49" charset="0"/>
                <a:cs typeface="Courier New" panose="02070309020205020404" pitchFamily="49" charset="0"/>
              </a:rPr>
              <a:t>// This import is needed to use the $-notation</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CC7832"/>
                </a:solidFill>
                <a:latin typeface="Courier New" panose="02070309020205020404" pitchFamily="49" charset="0"/>
                <a:cs typeface="Courier New" panose="02070309020205020404" pitchFamily="49" charset="0"/>
              </a:rPr>
              <a:t>import </a:t>
            </a:r>
            <a:r>
              <a:rPr lang="en-US" altLang="zh-CN" b="1" dirty="0" err="1">
                <a:latin typeface="Courier New" panose="02070309020205020404" pitchFamily="49" charset="0"/>
                <a:cs typeface="Courier New" panose="02070309020205020404" pitchFamily="49" charset="0"/>
              </a:rPr>
              <a:t>spark.implicits</a:t>
            </a:r>
            <a:r>
              <a:rPr lang="en-US" altLang="zh-CN" b="1" dirty="0">
                <a:latin typeface="Courier New" panose="02070309020205020404" pitchFamily="49" charset="0"/>
                <a:cs typeface="Courier New" panose="02070309020205020404" pitchFamily="49" charset="0"/>
              </a:rPr>
              <a:t>._</a:t>
            </a:r>
          </a:p>
          <a:p>
            <a:pPr marL="0" indent="0">
              <a:buNone/>
            </a:pPr>
            <a:br>
              <a:rPr lang="en-US" altLang="zh-CN" b="1" dirty="0">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Print the schema in a tree format</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err="1">
                <a:latin typeface="Courier New" panose="02070309020205020404" pitchFamily="49" charset="0"/>
                <a:cs typeface="Courier New" panose="02070309020205020404" pitchFamily="49" charset="0"/>
              </a:rPr>
              <a:t>df.printSchema</a:t>
            </a:r>
            <a:r>
              <a:rPr lang="en-US" altLang="zh-CN" b="1" dirty="0">
                <a:latin typeface="Courier New" panose="02070309020205020404" pitchFamily="49" charset="0"/>
                <a:cs typeface="Courier New" panose="02070309020205020404" pitchFamily="49" charset="0"/>
              </a:rPr>
              <a:t>()</a:t>
            </a:r>
            <a:br>
              <a:rPr lang="en-US" altLang="zh-CN" b="1" dirty="0">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root</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 age: long (nullable = true)</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 name: string (nullable = true)</a:t>
            </a:r>
            <a:br>
              <a:rPr lang="en-US" altLang="zh-CN" b="1" dirty="0">
                <a:solidFill>
                  <a:srgbClr val="808080"/>
                </a:solidFill>
                <a:latin typeface="Courier New" panose="02070309020205020404" pitchFamily="49" charset="0"/>
                <a:cs typeface="Courier New" panose="02070309020205020404" pitchFamily="49" charset="0"/>
              </a:rPr>
            </a:b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Select only the "name" column</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err="1">
                <a:latin typeface="Courier New" panose="02070309020205020404" pitchFamily="49" charset="0"/>
                <a:cs typeface="Courier New" panose="02070309020205020404" pitchFamily="49" charset="0"/>
              </a:rPr>
              <a:t>df.select</a:t>
            </a:r>
            <a:r>
              <a:rPr lang="en-US" altLang="zh-CN" b="1" dirty="0">
                <a:latin typeface="Courier New" panose="02070309020205020404" pitchFamily="49" charset="0"/>
                <a:cs typeface="Courier New" panose="02070309020205020404" pitchFamily="49" charset="0"/>
              </a:rPr>
              <a:t>(</a:t>
            </a:r>
            <a:r>
              <a:rPr lang="en-US" altLang="zh-CN" b="1" dirty="0">
                <a:solidFill>
                  <a:srgbClr val="6A8759"/>
                </a:solidFill>
                <a:latin typeface="Courier New" panose="02070309020205020404" pitchFamily="49" charset="0"/>
                <a:cs typeface="Courier New" panose="02070309020205020404" pitchFamily="49" charset="0"/>
              </a:rPr>
              <a:t>"name"</a:t>
            </a:r>
            <a:r>
              <a:rPr lang="en-US" altLang="zh-CN" b="1" dirty="0">
                <a:latin typeface="Courier New" panose="02070309020205020404" pitchFamily="49" charset="0"/>
                <a:cs typeface="Courier New" panose="02070309020205020404" pitchFamily="49" charset="0"/>
              </a:rPr>
              <a:t>).show()</a:t>
            </a:r>
            <a:br>
              <a:rPr lang="en-US" altLang="zh-CN" b="1" dirty="0">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   name|</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|Michael|</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   Andy|</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 Justin|</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br>
              <a:rPr lang="en-US" altLang="zh-CN" b="1" dirty="0">
                <a:solidFill>
                  <a:srgbClr val="808080"/>
                </a:solidFill>
                <a:latin typeface="Courier New" panose="02070309020205020404" pitchFamily="49" charset="0"/>
                <a:cs typeface="Courier New" panose="02070309020205020404" pitchFamily="49" charset="0"/>
              </a:rPr>
            </a:b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Select everybody, but increment the age by 1</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err="1">
                <a:latin typeface="Courier New" panose="02070309020205020404" pitchFamily="49" charset="0"/>
                <a:cs typeface="Courier New" panose="02070309020205020404" pitchFamily="49" charset="0"/>
              </a:rPr>
              <a:t>df.select</a:t>
            </a:r>
            <a:r>
              <a:rPr lang="en-US" altLang="zh-CN" b="1" dirty="0">
                <a:latin typeface="Courier New" panose="02070309020205020404" pitchFamily="49" charset="0"/>
                <a:cs typeface="Courier New" panose="02070309020205020404" pitchFamily="49" charset="0"/>
              </a:rPr>
              <a:t>(</a:t>
            </a:r>
            <a:r>
              <a:rPr lang="en-US" altLang="zh-CN" b="1" dirty="0">
                <a:solidFill>
                  <a:srgbClr val="6A8759"/>
                </a:solidFill>
                <a:latin typeface="Courier New" panose="02070309020205020404" pitchFamily="49" charset="0"/>
                <a:cs typeface="Courier New" panose="02070309020205020404" pitchFamily="49" charset="0"/>
              </a:rPr>
              <a:t>$"name"</a:t>
            </a:r>
            <a:r>
              <a:rPr lang="en-US" altLang="zh-CN" b="1" dirty="0">
                <a:solidFill>
                  <a:srgbClr val="CC7832"/>
                </a:solidFill>
                <a:latin typeface="Courier New" panose="02070309020205020404" pitchFamily="49" charset="0"/>
                <a:cs typeface="Courier New" panose="02070309020205020404" pitchFamily="49" charset="0"/>
              </a:rPr>
              <a:t>, </a:t>
            </a:r>
            <a:r>
              <a:rPr lang="en-US" altLang="zh-CN" b="1" dirty="0">
                <a:solidFill>
                  <a:srgbClr val="6A8759"/>
                </a:solidFill>
                <a:latin typeface="Courier New" panose="02070309020205020404" pitchFamily="49" charset="0"/>
                <a:cs typeface="Courier New" panose="02070309020205020404" pitchFamily="49" charset="0"/>
              </a:rPr>
              <a:t>$"age" </a:t>
            </a:r>
            <a:r>
              <a:rPr lang="en-US" altLang="zh-CN" b="1" dirty="0">
                <a:latin typeface="Courier New" panose="02070309020205020404" pitchFamily="49" charset="0"/>
                <a:cs typeface="Courier New" panose="02070309020205020404" pitchFamily="49" charset="0"/>
              </a:rPr>
              <a:t>+ </a:t>
            </a:r>
            <a:r>
              <a:rPr lang="en-US" altLang="zh-CN" b="1" dirty="0">
                <a:solidFill>
                  <a:srgbClr val="6897BB"/>
                </a:solidFill>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).show()</a:t>
            </a:r>
            <a:br>
              <a:rPr lang="en-US" altLang="zh-CN" b="1" dirty="0">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   name|(age + 1)|</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|Michael|     null|</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   Andy|       31|</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 Justin|       20|</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endParaRPr kumimoji="1" lang="zh-CN" altLang="en-US" b="1" dirty="0">
              <a:latin typeface="Courier New" panose="02070309020205020404" pitchFamily="49" charset="0"/>
              <a:cs typeface="Courier New" panose="02070309020205020404" pitchFamily="49" charset="0"/>
            </a:endParaRPr>
          </a:p>
        </p:txBody>
      </p:sp>
      <p:sp>
        <p:nvSpPr>
          <p:cNvPr id="4" name="灯片编号占位符 3">
            <a:extLst>
              <a:ext uri="{FF2B5EF4-FFF2-40B4-BE49-F238E27FC236}">
                <a16:creationId xmlns:a16="http://schemas.microsoft.com/office/drawing/2014/main" id="{94324D99-3A4D-3E4F-A695-19198C9389B9}"/>
              </a:ext>
            </a:extLst>
          </p:cNvPr>
          <p:cNvSpPr>
            <a:spLocks noGrp="1"/>
          </p:cNvSpPr>
          <p:nvPr>
            <p:ph type="sldNum" sz="quarter" idx="12"/>
          </p:nvPr>
        </p:nvSpPr>
        <p:spPr/>
        <p:txBody>
          <a:bodyPr/>
          <a:lstStyle/>
          <a:p>
            <a:fld id="{CB818ED7-1FAF-4BEC-A906-EB6564C334EB}" type="slidenum">
              <a:rPr lang="zh-CN" altLang="en-US" smtClean="0"/>
              <a:pPr/>
              <a:t>62</a:t>
            </a:fld>
            <a:endParaRPr lang="zh-CN" altLang="en-US" dirty="0"/>
          </a:p>
        </p:txBody>
      </p:sp>
      <p:sp>
        <p:nvSpPr>
          <p:cNvPr id="5" name="矩形 4">
            <a:extLst>
              <a:ext uri="{FF2B5EF4-FFF2-40B4-BE49-F238E27FC236}">
                <a16:creationId xmlns:a16="http://schemas.microsoft.com/office/drawing/2014/main" id="{C6B0C5C4-41FE-3643-8BCA-4D66E81A17E6}"/>
              </a:ext>
            </a:extLst>
          </p:cNvPr>
          <p:cNvSpPr/>
          <p:nvPr/>
        </p:nvSpPr>
        <p:spPr>
          <a:xfrm>
            <a:off x="4509120" y="821466"/>
            <a:ext cx="4572000" cy="3308598"/>
          </a:xfrm>
          <a:prstGeom prst="rect">
            <a:avLst/>
          </a:prstGeom>
        </p:spPr>
        <p:txBody>
          <a:bodyPr>
            <a:spAutoFit/>
          </a:bodyPr>
          <a:lstStyle/>
          <a:p>
            <a:r>
              <a:rPr lang="en-US" altLang="zh-CN" sz="1100" b="1" dirty="0">
                <a:solidFill>
                  <a:srgbClr val="808080"/>
                </a:solidFill>
                <a:latin typeface="Courier New" panose="02070309020205020404" pitchFamily="49" charset="0"/>
                <a:cs typeface="Courier New" panose="02070309020205020404" pitchFamily="49" charset="0"/>
              </a:rPr>
              <a:t>// Select people older than 21</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err="1">
                <a:latin typeface="Courier New" panose="02070309020205020404" pitchFamily="49" charset="0"/>
                <a:cs typeface="Courier New" panose="02070309020205020404" pitchFamily="49" charset="0"/>
              </a:rPr>
              <a:t>df.filter</a:t>
            </a:r>
            <a:r>
              <a:rPr lang="en-US" altLang="zh-CN" sz="1100" b="1" dirty="0">
                <a:latin typeface="Courier New" panose="02070309020205020404" pitchFamily="49" charset="0"/>
                <a:cs typeface="Courier New" panose="02070309020205020404" pitchFamily="49" charset="0"/>
              </a:rPr>
              <a:t>(</a:t>
            </a:r>
            <a:r>
              <a:rPr lang="en-US" altLang="zh-CN" sz="1100" b="1" dirty="0">
                <a:solidFill>
                  <a:srgbClr val="6A8759"/>
                </a:solidFill>
                <a:latin typeface="Courier New" panose="02070309020205020404" pitchFamily="49" charset="0"/>
                <a:cs typeface="Courier New" panose="02070309020205020404" pitchFamily="49" charset="0"/>
              </a:rPr>
              <a:t>$"age" </a:t>
            </a:r>
            <a:r>
              <a:rPr lang="en-US" altLang="zh-CN" sz="1100" b="1" dirty="0">
                <a:latin typeface="Courier New" panose="02070309020205020404" pitchFamily="49" charset="0"/>
                <a:cs typeface="Courier New" panose="02070309020205020404" pitchFamily="49" charset="0"/>
              </a:rPr>
              <a:t>&gt; </a:t>
            </a:r>
            <a:r>
              <a:rPr lang="en-US" altLang="zh-CN" sz="1100" b="1" dirty="0">
                <a:solidFill>
                  <a:srgbClr val="6897BB"/>
                </a:solidFill>
                <a:latin typeface="Courier New" panose="02070309020205020404" pitchFamily="49" charset="0"/>
                <a:cs typeface="Courier New" panose="02070309020205020404" pitchFamily="49" charset="0"/>
              </a:rPr>
              <a:t>21</a:t>
            </a:r>
            <a:r>
              <a:rPr lang="en-US" altLang="zh-CN" sz="1100" b="1" dirty="0">
                <a:latin typeface="Courier New" panose="02070309020205020404" pitchFamily="49" charset="0"/>
                <a:cs typeface="Courier New" panose="02070309020205020404" pitchFamily="49" charset="0"/>
              </a:rPr>
              <a:t>).show()</a:t>
            </a:r>
            <a:br>
              <a:rPr lang="en-US" altLang="zh-CN" sz="1100" b="1" dirty="0">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a:t>
            </a:r>
            <a:r>
              <a:rPr lang="en-US" altLang="zh-CN" sz="1100" b="1" dirty="0" err="1">
                <a:solidFill>
                  <a:srgbClr val="808080"/>
                </a:solidFill>
                <a:latin typeface="Courier New" panose="02070309020205020404" pitchFamily="49" charset="0"/>
                <a:cs typeface="Courier New" panose="02070309020205020404" pitchFamily="49" charset="0"/>
              </a:rPr>
              <a:t>age|name</a:t>
            </a:r>
            <a:r>
              <a:rPr lang="en-US" altLang="zh-CN" sz="1100" b="1" dirty="0">
                <a:solidFill>
                  <a:srgbClr val="808080"/>
                </a:solidFill>
                <a:latin typeface="Courier New" panose="02070309020205020404" pitchFamily="49" charset="0"/>
                <a:cs typeface="Courier New" panose="02070309020205020404" pitchFamily="49" charset="0"/>
              </a:rPr>
              <a:t>|</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 30|Andy|</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a:t>
            </a:r>
            <a:br>
              <a:rPr lang="en-US" altLang="zh-CN" sz="1100" b="1" dirty="0">
                <a:solidFill>
                  <a:srgbClr val="808080"/>
                </a:solidFill>
                <a:latin typeface="Courier New" panose="02070309020205020404" pitchFamily="49" charset="0"/>
                <a:cs typeface="Courier New" panose="02070309020205020404" pitchFamily="49" charset="0"/>
              </a:rPr>
            </a:b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Count people by age</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err="1">
                <a:latin typeface="Courier New" panose="02070309020205020404" pitchFamily="49" charset="0"/>
                <a:cs typeface="Courier New" panose="02070309020205020404" pitchFamily="49" charset="0"/>
              </a:rPr>
              <a:t>df.groupBy</a:t>
            </a:r>
            <a:r>
              <a:rPr lang="en-US" altLang="zh-CN" sz="1100" b="1" dirty="0">
                <a:latin typeface="Courier New" panose="02070309020205020404" pitchFamily="49" charset="0"/>
                <a:cs typeface="Courier New" panose="02070309020205020404" pitchFamily="49" charset="0"/>
              </a:rPr>
              <a:t>(</a:t>
            </a:r>
            <a:r>
              <a:rPr lang="en-US" altLang="zh-CN" sz="1100" b="1" dirty="0">
                <a:solidFill>
                  <a:srgbClr val="6A8759"/>
                </a:solidFill>
                <a:latin typeface="Courier New" panose="02070309020205020404" pitchFamily="49" charset="0"/>
                <a:cs typeface="Courier New" panose="02070309020205020404" pitchFamily="49" charset="0"/>
              </a:rPr>
              <a:t>"age"</a:t>
            </a:r>
            <a:r>
              <a:rPr lang="en-US" altLang="zh-CN" sz="1100" b="1" dirty="0">
                <a:latin typeface="Courier New" panose="02070309020205020404" pitchFamily="49" charset="0"/>
                <a:cs typeface="Courier New" panose="02070309020205020404" pitchFamily="49" charset="0"/>
              </a:rPr>
              <a:t>).count().show()</a:t>
            </a:r>
            <a:br>
              <a:rPr lang="en-US" altLang="zh-CN" sz="1100" b="1" dirty="0">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 </a:t>
            </a:r>
            <a:r>
              <a:rPr lang="en-US" altLang="zh-CN" sz="1100" b="1" dirty="0" err="1">
                <a:solidFill>
                  <a:srgbClr val="808080"/>
                </a:solidFill>
                <a:latin typeface="Courier New" panose="02070309020205020404" pitchFamily="49" charset="0"/>
                <a:cs typeface="Courier New" panose="02070309020205020404" pitchFamily="49" charset="0"/>
              </a:rPr>
              <a:t>age|count</a:t>
            </a:r>
            <a:r>
              <a:rPr lang="en-US" altLang="zh-CN" sz="1100" b="1" dirty="0">
                <a:solidFill>
                  <a:srgbClr val="808080"/>
                </a:solidFill>
                <a:latin typeface="Courier New" panose="02070309020205020404" pitchFamily="49" charset="0"/>
                <a:cs typeface="Courier New" panose="02070309020205020404" pitchFamily="49" charset="0"/>
              </a:rPr>
              <a:t>|</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  19|    1|</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|null|    1|</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  30|    1|</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a:t>
            </a:r>
            <a:br>
              <a:rPr lang="en-US" altLang="zh-CN" sz="1100" b="1" dirty="0">
                <a:solidFill>
                  <a:srgbClr val="808080"/>
                </a:solidFill>
                <a:latin typeface="Courier New" panose="02070309020205020404" pitchFamily="49" charset="0"/>
                <a:cs typeface="Courier New" panose="02070309020205020404" pitchFamily="49" charset="0"/>
              </a:rPr>
            </a:br>
            <a:r>
              <a:rPr lang="en-US" altLang="zh-CN" sz="1100" b="1" dirty="0">
                <a:solidFill>
                  <a:srgbClr val="808080"/>
                </a:solidFill>
                <a:latin typeface="Courier New" panose="02070309020205020404" pitchFamily="49" charset="0"/>
                <a:cs typeface="Courier New" panose="02070309020205020404" pitchFamily="49" charset="0"/>
              </a:rPr>
              <a:t>// $example </a:t>
            </a:r>
            <a:r>
              <a:rPr lang="en-US" altLang="zh-CN" sz="1100" b="1" dirty="0" err="1">
                <a:solidFill>
                  <a:srgbClr val="808080"/>
                </a:solidFill>
                <a:latin typeface="Courier New" panose="02070309020205020404" pitchFamily="49" charset="0"/>
                <a:cs typeface="Courier New" panose="02070309020205020404" pitchFamily="49" charset="0"/>
              </a:rPr>
              <a:t>off:untyped_ops</a:t>
            </a:r>
            <a:r>
              <a:rPr lang="en-US" altLang="zh-CN" sz="1100" b="1" dirty="0">
                <a:solidFill>
                  <a:srgbClr val="808080"/>
                </a:solidFill>
                <a:latin typeface="Courier New" panose="02070309020205020404" pitchFamily="49" charset="0"/>
                <a:cs typeface="Courier New" panose="02070309020205020404" pitchFamily="49" charset="0"/>
              </a:rPr>
              <a:t>$</a:t>
            </a:r>
            <a:br>
              <a:rPr lang="en-US" altLang="zh-CN" sz="1100" dirty="0">
                <a:solidFill>
                  <a:srgbClr val="808080"/>
                </a:solidFill>
              </a:rPr>
            </a:br>
            <a:endParaRPr lang="zh-CN" altLang="en-US" sz="1100" dirty="0"/>
          </a:p>
        </p:txBody>
      </p:sp>
    </p:spTree>
    <p:extLst>
      <p:ext uri="{BB962C8B-B14F-4D97-AF65-F5344CB8AC3E}">
        <p14:creationId xmlns:p14="http://schemas.microsoft.com/office/powerpoint/2010/main" val="3714004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B21901-A1DC-D540-8D50-B06B86B4853B}"/>
              </a:ext>
            </a:extLst>
          </p:cNvPr>
          <p:cNvSpPr>
            <a:spLocks noGrp="1"/>
          </p:cNvSpPr>
          <p:nvPr>
            <p:ph type="title"/>
          </p:nvPr>
        </p:nvSpPr>
        <p:spPr/>
        <p:txBody>
          <a:bodyPr/>
          <a:lstStyle/>
          <a:p>
            <a:r>
              <a:rPr kumimoji="1" lang="en-US" altLang="zh-CN" dirty="0"/>
              <a:t>Running SQL Queries Programmatically</a:t>
            </a:r>
            <a:endParaRPr kumimoji="1" lang="zh-CN" altLang="en-US" dirty="0"/>
          </a:p>
        </p:txBody>
      </p:sp>
      <p:sp>
        <p:nvSpPr>
          <p:cNvPr id="3" name="内容占位符 2">
            <a:extLst>
              <a:ext uri="{FF2B5EF4-FFF2-40B4-BE49-F238E27FC236}">
                <a16:creationId xmlns:a16="http://schemas.microsoft.com/office/drawing/2014/main" id="{DE9A27F0-340C-9A46-898F-8A1DC3E3AA36}"/>
              </a:ext>
            </a:extLst>
          </p:cNvPr>
          <p:cNvSpPr>
            <a:spLocks noGrp="1"/>
          </p:cNvSpPr>
          <p:nvPr>
            <p:ph idx="1"/>
          </p:nvPr>
        </p:nvSpPr>
        <p:spPr/>
        <p:txBody>
          <a:bodyPr>
            <a:noAutofit/>
          </a:bodyPr>
          <a:lstStyle/>
          <a:p>
            <a:r>
              <a:rPr lang="en-US" altLang="zh-CN" dirty="0"/>
              <a:t>The </a:t>
            </a:r>
            <a:r>
              <a:rPr lang="en-US" altLang="zh-CN" dirty="0" err="1">
                <a:solidFill>
                  <a:srgbClr val="FF0000"/>
                </a:solidFill>
              </a:rPr>
              <a:t>sql</a:t>
            </a:r>
            <a:r>
              <a:rPr lang="en-US" altLang="zh-CN" dirty="0"/>
              <a:t> function on a </a:t>
            </a:r>
            <a:r>
              <a:rPr lang="en-US" altLang="zh-CN" dirty="0" err="1"/>
              <a:t>SparkSession</a:t>
            </a:r>
            <a:r>
              <a:rPr lang="en-US" altLang="zh-CN" dirty="0"/>
              <a:t> enables applications to run SQL queries programmatically and returns the result as a </a:t>
            </a:r>
            <a:r>
              <a:rPr lang="en-US" altLang="zh-CN" dirty="0" err="1">
                <a:solidFill>
                  <a:srgbClr val="FF0000"/>
                </a:solidFill>
              </a:rPr>
              <a:t>DataFrame</a:t>
            </a:r>
            <a:r>
              <a:rPr lang="en-US" altLang="zh-CN" dirty="0"/>
              <a:t>.</a:t>
            </a:r>
          </a:p>
          <a:p>
            <a:pPr marL="300038" lvl="1" indent="0">
              <a:buNone/>
            </a:pPr>
            <a:r>
              <a:rPr lang="en-US" altLang="zh-CN" sz="1400" b="1" dirty="0">
                <a:solidFill>
                  <a:srgbClr val="808080"/>
                </a:solidFill>
                <a:latin typeface="Courier New" panose="02070309020205020404" pitchFamily="49" charset="0"/>
                <a:cs typeface="Courier New" panose="02070309020205020404" pitchFamily="49" charset="0"/>
              </a:rPr>
              <a:t>// $example </a:t>
            </a:r>
            <a:r>
              <a:rPr lang="en-US" altLang="zh-CN" sz="1400" b="1" dirty="0" err="1">
                <a:solidFill>
                  <a:srgbClr val="808080"/>
                </a:solidFill>
                <a:latin typeface="Courier New" panose="02070309020205020404" pitchFamily="49" charset="0"/>
                <a:cs typeface="Courier New" panose="02070309020205020404" pitchFamily="49" charset="0"/>
              </a:rPr>
              <a:t>on:run_sql</a:t>
            </a:r>
            <a:r>
              <a:rPr lang="en-US" altLang="zh-CN" sz="1400" b="1" dirty="0">
                <a:solidFill>
                  <a:srgbClr val="808080"/>
                </a:solidFill>
                <a:latin typeface="Courier New" panose="02070309020205020404" pitchFamily="49" charset="0"/>
                <a:cs typeface="Courier New" panose="02070309020205020404" pitchFamily="49" charset="0"/>
              </a:rPr>
              <a:t>$</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Register the </a:t>
            </a:r>
            <a:r>
              <a:rPr lang="en-US" altLang="zh-CN" sz="1400" b="1" dirty="0" err="1">
                <a:solidFill>
                  <a:srgbClr val="808080"/>
                </a:solidFill>
                <a:latin typeface="Courier New" panose="02070309020205020404" pitchFamily="49" charset="0"/>
                <a:cs typeface="Courier New" panose="02070309020205020404" pitchFamily="49" charset="0"/>
              </a:rPr>
              <a:t>DataFrame</a:t>
            </a:r>
            <a:r>
              <a:rPr lang="en-US" altLang="zh-CN" sz="1400" b="1" dirty="0">
                <a:solidFill>
                  <a:srgbClr val="808080"/>
                </a:solidFill>
                <a:latin typeface="Courier New" panose="02070309020205020404" pitchFamily="49" charset="0"/>
                <a:cs typeface="Courier New" panose="02070309020205020404" pitchFamily="49" charset="0"/>
              </a:rPr>
              <a:t> as a SQL temporary view</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err="1">
                <a:latin typeface="Courier New" panose="02070309020205020404" pitchFamily="49" charset="0"/>
                <a:cs typeface="Courier New" panose="02070309020205020404" pitchFamily="49" charset="0"/>
              </a:rPr>
              <a:t>df.createOrReplaceTempView</a:t>
            </a:r>
            <a:r>
              <a:rPr lang="en-US" altLang="zh-CN" sz="1400" b="1" dirty="0">
                <a:latin typeface="Courier New" panose="02070309020205020404" pitchFamily="49" charset="0"/>
                <a:cs typeface="Courier New" panose="02070309020205020404" pitchFamily="49" charset="0"/>
              </a:rPr>
              <a:t>(</a:t>
            </a:r>
            <a:r>
              <a:rPr lang="en-US" altLang="zh-CN" sz="1400" b="1" dirty="0">
                <a:solidFill>
                  <a:srgbClr val="6A8759"/>
                </a:solidFill>
                <a:latin typeface="Courier New" panose="02070309020205020404" pitchFamily="49" charset="0"/>
                <a:cs typeface="Courier New" panose="02070309020205020404" pitchFamily="49" charset="0"/>
              </a:rPr>
              <a:t>"people"</a:t>
            </a:r>
            <a:r>
              <a:rPr lang="en-US" altLang="zh-CN" sz="1400" b="1" dirty="0">
                <a:latin typeface="Courier New" panose="02070309020205020404" pitchFamily="49" charset="0"/>
                <a:cs typeface="Courier New" panose="02070309020205020404" pitchFamily="49" charset="0"/>
              </a:rPr>
              <a:t>)</a:t>
            </a:r>
            <a:br>
              <a:rPr lang="en-US" altLang="zh-CN" sz="1400" b="1" dirty="0">
                <a:latin typeface="Courier New" panose="02070309020205020404" pitchFamily="49" charset="0"/>
                <a:cs typeface="Courier New" panose="02070309020205020404" pitchFamily="49" charset="0"/>
              </a:rPr>
            </a:br>
            <a:br>
              <a:rPr lang="en-US" altLang="zh-CN" sz="1400" b="1" dirty="0">
                <a:latin typeface="Courier New" panose="02070309020205020404" pitchFamily="49" charset="0"/>
                <a:cs typeface="Courier New" panose="02070309020205020404" pitchFamily="49" charset="0"/>
              </a:rPr>
            </a:br>
            <a:r>
              <a:rPr lang="en-US" altLang="zh-CN" sz="1400" b="1" dirty="0" err="1">
                <a:solidFill>
                  <a:srgbClr val="CC7832"/>
                </a:solidFill>
                <a:latin typeface="Courier New" panose="02070309020205020404" pitchFamily="49" charset="0"/>
                <a:cs typeface="Courier New" panose="02070309020205020404" pitchFamily="49" charset="0"/>
              </a:rPr>
              <a:t>val</a:t>
            </a:r>
            <a:r>
              <a:rPr lang="en-US" altLang="zh-CN" sz="1400" b="1" dirty="0">
                <a:solidFill>
                  <a:srgbClr val="CC7832"/>
                </a:solidFill>
                <a:latin typeface="Courier New" panose="02070309020205020404" pitchFamily="49" charset="0"/>
                <a:cs typeface="Courier New" panose="02070309020205020404" pitchFamily="49" charset="0"/>
              </a:rPr>
              <a:t> </a:t>
            </a:r>
            <a:r>
              <a:rPr lang="en-US" altLang="zh-CN" sz="1400" b="1" dirty="0" err="1">
                <a:latin typeface="Courier New" panose="02070309020205020404" pitchFamily="49" charset="0"/>
                <a:cs typeface="Courier New" panose="02070309020205020404" pitchFamily="49" charset="0"/>
              </a:rPr>
              <a:t>sqlDF</a:t>
            </a:r>
            <a:r>
              <a:rPr lang="en-US" altLang="zh-CN" sz="1400" b="1" dirty="0">
                <a:latin typeface="Courier New" panose="02070309020205020404" pitchFamily="49" charset="0"/>
                <a:cs typeface="Courier New" panose="02070309020205020404" pitchFamily="49" charset="0"/>
              </a:rPr>
              <a:t> = </a:t>
            </a:r>
            <a:r>
              <a:rPr lang="en-US" altLang="zh-CN" sz="1400" b="1" dirty="0" err="1">
                <a:latin typeface="Courier New" panose="02070309020205020404" pitchFamily="49" charset="0"/>
                <a:cs typeface="Courier New" panose="02070309020205020404" pitchFamily="49" charset="0"/>
              </a:rPr>
              <a:t>spark.sql</a:t>
            </a:r>
            <a:r>
              <a:rPr lang="en-US" altLang="zh-CN" sz="1400" b="1" dirty="0">
                <a:latin typeface="Courier New" panose="02070309020205020404" pitchFamily="49" charset="0"/>
                <a:cs typeface="Courier New" panose="02070309020205020404" pitchFamily="49" charset="0"/>
              </a:rPr>
              <a:t>(</a:t>
            </a:r>
            <a:r>
              <a:rPr lang="en-US" altLang="zh-CN" sz="1400" b="1" dirty="0">
                <a:solidFill>
                  <a:srgbClr val="6A8759"/>
                </a:solidFill>
                <a:latin typeface="Courier New" panose="02070309020205020404" pitchFamily="49" charset="0"/>
                <a:cs typeface="Courier New" panose="02070309020205020404" pitchFamily="49" charset="0"/>
              </a:rPr>
              <a:t>"SELECT * FROM people"</a:t>
            </a:r>
            <a:r>
              <a:rPr lang="en-US" altLang="zh-CN" sz="1400" b="1" dirty="0">
                <a:latin typeface="Courier New" panose="02070309020205020404" pitchFamily="49" charset="0"/>
                <a:cs typeface="Courier New" panose="02070309020205020404" pitchFamily="49" charset="0"/>
              </a:rPr>
              <a:t>)</a:t>
            </a:r>
            <a:br>
              <a:rPr lang="en-US" altLang="zh-CN" sz="1400" b="1" dirty="0">
                <a:latin typeface="Courier New" panose="02070309020205020404" pitchFamily="49" charset="0"/>
                <a:cs typeface="Courier New" panose="02070309020205020404" pitchFamily="49" charset="0"/>
              </a:rPr>
            </a:br>
            <a:r>
              <a:rPr lang="en-US" altLang="zh-CN" sz="1400" b="1" dirty="0" err="1">
                <a:latin typeface="Courier New" panose="02070309020205020404" pitchFamily="49" charset="0"/>
                <a:cs typeface="Courier New" panose="02070309020205020404" pitchFamily="49" charset="0"/>
              </a:rPr>
              <a:t>sqlDF.show</a:t>
            </a:r>
            <a:r>
              <a:rPr lang="en-US" altLang="zh-CN" sz="1400" b="1" dirty="0">
                <a:latin typeface="Courier New" panose="02070309020205020404" pitchFamily="49" charset="0"/>
                <a:cs typeface="Courier New" panose="02070309020205020404" pitchFamily="49" charset="0"/>
              </a:rPr>
              <a:t>()</a:t>
            </a:r>
            <a:br>
              <a:rPr lang="en-US" altLang="zh-CN" sz="1400" b="1" dirty="0">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 age|   name|</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r>
              <a:rPr lang="en-US" altLang="zh-CN" sz="1400" b="1" dirty="0" err="1">
                <a:solidFill>
                  <a:srgbClr val="808080"/>
                </a:solidFill>
                <a:latin typeface="Courier New" panose="02070309020205020404" pitchFamily="49" charset="0"/>
                <a:cs typeface="Courier New" panose="02070309020205020404" pitchFamily="49" charset="0"/>
              </a:rPr>
              <a:t>null|Michael</a:t>
            </a:r>
            <a:r>
              <a:rPr lang="en-US" altLang="zh-CN" sz="1400" b="1" dirty="0">
                <a:solidFill>
                  <a:srgbClr val="808080"/>
                </a:solidFill>
                <a:latin typeface="Courier New" panose="02070309020205020404" pitchFamily="49" charset="0"/>
                <a:cs typeface="Courier New" panose="02070309020205020404" pitchFamily="49" charset="0"/>
              </a:rPr>
              <a:t>|</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  30|   Andy|</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  19| Justin|</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$example </a:t>
            </a:r>
            <a:r>
              <a:rPr lang="en-US" altLang="zh-CN" sz="1400" b="1" dirty="0" err="1">
                <a:solidFill>
                  <a:srgbClr val="808080"/>
                </a:solidFill>
                <a:latin typeface="Courier New" panose="02070309020205020404" pitchFamily="49" charset="0"/>
                <a:cs typeface="Courier New" panose="02070309020205020404" pitchFamily="49" charset="0"/>
              </a:rPr>
              <a:t>off:run_sql</a:t>
            </a:r>
            <a:r>
              <a:rPr lang="en-US" altLang="zh-CN" sz="1400" b="1" dirty="0">
                <a:solidFill>
                  <a:srgbClr val="808080"/>
                </a:solidFill>
                <a:latin typeface="Courier New" panose="02070309020205020404" pitchFamily="49" charset="0"/>
                <a:cs typeface="Courier New" panose="02070309020205020404" pitchFamily="49" charset="0"/>
              </a:rPr>
              <a:t>$</a:t>
            </a:r>
            <a:br>
              <a:rPr lang="en-US" altLang="zh-CN" sz="1200" dirty="0"/>
            </a:br>
            <a:br>
              <a:rPr lang="en-US" altLang="zh-CN" sz="800" dirty="0"/>
            </a:br>
            <a:endParaRPr kumimoji="1" lang="zh-CN" altLang="en-US" sz="800" dirty="0"/>
          </a:p>
        </p:txBody>
      </p:sp>
      <p:sp>
        <p:nvSpPr>
          <p:cNvPr id="4" name="灯片编号占位符 3">
            <a:extLst>
              <a:ext uri="{FF2B5EF4-FFF2-40B4-BE49-F238E27FC236}">
                <a16:creationId xmlns:a16="http://schemas.microsoft.com/office/drawing/2014/main" id="{94324D99-3A4D-3E4F-A695-19198C9389B9}"/>
              </a:ext>
            </a:extLst>
          </p:cNvPr>
          <p:cNvSpPr>
            <a:spLocks noGrp="1"/>
          </p:cNvSpPr>
          <p:nvPr>
            <p:ph type="sldNum" sz="quarter" idx="12"/>
          </p:nvPr>
        </p:nvSpPr>
        <p:spPr/>
        <p:txBody>
          <a:bodyPr/>
          <a:lstStyle/>
          <a:p>
            <a:fld id="{CB818ED7-1FAF-4BEC-A906-EB6564C334EB}" type="slidenum">
              <a:rPr lang="zh-CN" altLang="en-US" smtClean="0"/>
              <a:pPr/>
              <a:t>63</a:t>
            </a:fld>
            <a:endParaRPr lang="zh-CN" altLang="en-US" dirty="0"/>
          </a:p>
        </p:txBody>
      </p:sp>
    </p:spTree>
    <p:extLst>
      <p:ext uri="{BB962C8B-B14F-4D97-AF65-F5344CB8AC3E}">
        <p14:creationId xmlns:p14="http://schemas.microsoft.com/office/powerpoint/2010/main" val="41319819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086C83-6D02-B044-9F4B-1FCB422CC991}"/>
              </a:ext>
            </a:extLst>
          </p:cNvPr>
          <p:cNvSpPr>
            <a:spLocks noGrp="1"/>
          </p:cNvSpPr>
          <p:nvPr>
            <p:ph type="title"/>
          </p:nvPr>
        </p:nvSpPr>
        <p:spPr/>
        <p:txBody>
          <a:bodyPr/>
          <a:lstStyle/>
          <a:p>
            <a:r>
              <a:rPr kumimoji="1" lang="en-US" altLang="zh-CN" dirty="0"/>
              <a:t>Global</a:t>
            </a:r>
            <a:r>
              <a:rPr kumimoji="1" lang="zh-CN" altLang="en-US" dirty="0"/>
              <a:t> </a:t>
            </a:r>
            <a:r>
              <a:rPr kumimoji="1" lang="en-US" altLang="zh-CN" dirty="0"/>
              <a:t>Temporary</a:t>
            </a:r>
            <a:r>
              <a:rPr kumimoji="1" lang="zh-CN" altLang="en-US" dirty="0"/>
              <a:t> </a:t>
            </a:r>
            <a:r>
              <a:rPr kumimoji="1" lang="en-US" altLang="zh-CN" dirty="0"/>
              <a:t>View</a:t>
            </a:r>
            <a:endParaRPr kumimoji="1" lang="zh-CN" altLang="en-US" dirty="0"/>
          </a:p>
        </p:txBody>
      </p:sp>
      <p:sp>
        <p:nvSpPr>
          <p:cNvPr id="3" name="内容占位符 2">
            <a:extLst>
              <a:ext uri="{FF2B5EF4-FFF2-40B4-BE49-F238E27FC236}">
                <a16:creationId xmlns:a16="http://schemas.microsoft.com/office/drawing/2014/main" id="{C4F3FDE0-D00F-AD49-8929-EE07819560FD}"/>
              </a:ext>
            </a:extLst>
          </p:cNvPr>
          <p:cNvSpPr>
            <a:spLocks noGrp="1"/>
          </p:cNvSpPr>
          <p:nvPr>
            <p:ph idx="1"/>
          </p:nvPr>
        </p:nvSpPr>
        <p:spPr/>
        <p:txBody>
          <a:bodyPr/>
          <a:lstStyle/>
          <a:p>
            <a:r>
              <a:rPr lang="en-US" altLang="zh-CN" dirty="0"/>
              <a:t>Temporary views in Spark SQL are </a:t>
            </a:r>
            <a:r>
              <a:rPr lang="en-US" altLang="zh-CN" dirty="0">
                <a:solidFill>
                  <a:srgbClr val="FF0000"/>
                </a:solidFill>
              </a:rPr>
              <a:t>session-scoped</a:t>
            </a:r>
            <a:r>
              <a:rPr lang="en-US" altLang="zh-CN" dirty="0"/>
              <a:t> and will disappear if the session that creates it terminates. </a:t>
            </a:r>
          </a:p>
          <a:p>
            <a:pPr lvl="1"/>
            <a:r>
              <a:rPr lang="en-US" altLang="zh-CN" dirty="0"/>
              <a:t>If you want to have a temporary view that is </a:t>
            </a:r>
            <a:r>
              <a:rPr lang="en-US" altLang="zh-CN" dirty="0">
                <a:solidFill>
                  <a:srgbClr val="FF0000"/>
                </a:solidFill>
              </a:rPr>
              <a:t>shared among all sessions </a:t>
            </a:r>
            <a:r>
              <a:rPr lang="en-US" altLang="zh-CN" dirty="0"/>
              <a:t>and keep alive until the Spark application terminates, you can create a global temporary view. </a:t>
            </a:r>
          </a:p>
          <a:p>
            <a:pPr lvl="1"/>
            <a:endParaRPr lang="en-US" altLang="zh-CN" b="1" dirty="0">
              <a:latin typeface="Courier New" panose="02070309020205020404" pitchFamily="49" charset="0"/>
              <a:cs typeface="Courier New" panose="02070309020205020404" pitchFamily="49" charset="0"/>
            </a:endParaRPr>
          </a:p>
          <a:p>
            <a:pPr lvl="1"/>
            <a:r>
              <a:rPr lang="en-US" altLang="zh-CN" sz="1600" b="1" dirty="0">
                <a:solidFill>
                  <a:srgbClr val="808080"/>
                </a:solidFill>
                <a:latin typeface="Courier New" panose="02070309020205020404" pitchFamily="49" charset="0"/>
                <a:cs typeface="Courier New" panose="02070309020205020404" pitchFamily="49" charset="0"/>
              </a:rPr>
              <a:t>// $example </a:t>
            </a:r>
            <a:r>
              <a:rPr lang="en-US" altLang="zh-CN" sz="1600" b="1" dirty="0" err="1">
                <a:solidFill>
                  <a:srgbClr val="808080"/>
                </a:solidFill>
                <a:latin typeface="Courier New" panose="02070309020205020404" pitchFamily="49" charset="0"/>
                <a:cs typeface="Courier New" panose="02070309020205020404" pitchFamily="49" charset="0"/>
              </a:rPr>
              <a:t>on:global_temp_view</a:t>
            </a:r>
            <a:r>
              <a:rPr lang="en-US" altLang="zh-CN" sz="1600" b="1" dirty="0">
                <a:solidFill>
                  <a:srgbClr val="808080"/>
                </a:solidFill>
                <a:latin typeface="Courier New" panose="02070309020205020404" pitchFamily="49" charset="0"/>
                <a:cs typeface="Courier New" panose="02070309020205020404" pitchFamily="49" charset="0"/>
              </a:rPr>
              <a:t>$</a:t>
            </a:r>
            <a:br>
              <a:rPr lang="en-US" altLang="zh-CN" sz="1600" b="1" dirty="0">
                <a:solidFill>
                  <a:srgbClr val="808080"/>
                </a:solidFill>
                <a:latin typeface="Courier New" panose="02070309020205020404" pitchFamily="49" charset="0"/>
                <a:cs typeface="Courier New" panose="02070309020205020404" pitchFamily="49" charset="0"/>
              </a:rPr>
            </a:br>
            <a:r>
              <a:rPr lang="en-US" altLang="zh-CN" sz="1600" b="1" dirty="0">
                <a:solidFill>
                  <a:srgbClr val="808080"/>
                </a:solidFill>
                <a:latin typeface="Courier New" panose="02070309020205020404" pitchFamily="49" charset="0"/>
                <a:cs typeface="Courier New" panose="02070309020205020404" pitchFamily="49" charset="0"/>
              </a:rPr>
              <a:t>// Register the </a:t>
            </a:r>
            <a:r>
              <a:rPr lang="en-US" altLang="zh-CN" sz="1600" b="1" dirty="0" err="1">
                <a:solidFill>
                  <a:srgbClr val="808080"/>
                </a:solidFill>
                <a:latin typeface="Courier New" panose="02070309020205020404" pitchFamily="49" charset="0"/>
                <a:cs typeface="Courier New" panose="02070309020205020404" pitchFamily="49" charset="0"/>
              </a:rPr>
              <a:t>DataFrame</a:t>
            </a:r>
            <a:r>
              <a:rPr lang="en-US" altLang="zh-CN" sz="1600" b="1" dirty="0">
                <a:solidFill>
                  <a:srgbClr val="808080"/>
                </a:solidFill>
                <a:latin typeface="Courier New" panose="02070309020205020404" pitchFamily="49" charset="0"/>
                <a:cs typeface="Courier New" panose="02070309020205020404" pitchFamily="49" charset="0"/>
              </a:rPr>
              <a:t> as a global temporary view</a:t>
            </a:r>
            <a:br>
              <a:rPr lang="en-US" altLang="zh-CN" sz="1600" b="1" dirty="0">
                <a:solidFill>
                  <a:srgbClr val="808080"/>
                </a:solidFill>
                <a:latin typeface="Courier New" panose="02070309020205020404" pitchFamily="49" charset="0"/>
                <a:cs typeface="Courier New" panose="02070309020205020404" pitchFamily="49" charset="0"/>
              </a:rPr>
            </a:br>
            <a:r>
              <a:rPr lang="en-US" altLang="zh-CN" sz="1600" b="1" dirty="0" err="1">
                <a:latin typeface="Courier New" panose="02070309020205020404" pitchFamily="49" charset="0"/>
                <a:cs typeface="Courier New" panose="02070309020205020404" pitchFamily="49" charset="0"/>
              </a:rPr>
              <a:t>df.createGlobalTempView</a:t>
            </a:r>
            <a:r>
              <a:rPr lang="en-US" altLang="zh-CN" sz="1600" b="1" dirty="0">
                <a:latin typeface="Courier New" panose="02070309020205020404" pitchFamily="49" charset="0"/>
                <a:cs typeface="Courier New" panose="02070309020205020404" pitchFamily="49" charset="0"/>
              </a:rPr>
              <a:t>(</a:t>
            </a:r>
            <a:r>
              <a:rPr lang="en-US" altLang="zh-CN" sz="1600" b="1" dirty="0">
                <a:solidFill>
                  <a:srgbClr val="6A8759"/>
                </a:solidFill>
                <a:latin typeface="Courier New" panose="02070309020205020404" pitchFamily="49" charset="0"/>
                <a:cs typeface="Courier New" panose="02070309020205020404" pitchFamily="49" charset="0"/>
              </a:rPr>
              <a:t>"people"</a:t>
            </a:r>
            <a:r>
              <a:rPr lang="en-US" altLang="zh-CN" sz="1600" b="1" dirty="0">
                <a:latin typeface="Courier New" panose="02070309020205020404" pitchFamily="49" charset="0"/>
                <a:cs typeface="Courier New" panose="02070309020205020404" pitchFamily="49" charset="0"/>
              </a:rPr>
              <a:t>)</a:t>
            </a:r>
            <a:br>
              <a:rPr lang="en-US" altLang="zh-CN" sz="1600" dirty="0">
                <a:latin typeface="Consolas" panose="020B0609020204030204" pitchFamily="49" charset="0"/>
                <a:cs typeface="Consolas" panose="020B0609020204030204" pitchFamily="49" charset="0"/>
              </a:rPr>
            </a:br>
            <a:endParaRPr lang="en-US" altLang="zh-CN" b="1"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258E95D2-E8D9-F641-9943-9AEF709529AA}"/>
              </a:ext>
            </a:extLst>
          </p:cNvPr>
          <p:cNvSpPr>
            <a:spLocks noGrp="1"/>
          </p:cNvSpPr>
          <p:nvPr>
            <p:ph type="sldNum" sz="quarter" idx="12"/>
          </p:nvPr>
        </p:nvSpPr>
        <p:spPr/>
        <p:txBody>
          <a:bodyPr/>
          <a:lstStyle/>
          <a:p>
            <a:fld id="{CB818ED7-1FAF-4BEC-A906-EB6564C334EB}" type="slidenum">
              <a:rPr lang="zh-CN" altLang="en-US" smtClean="0"/>
              <a:pPr/>
              <a:t>64</a:t>
            </a:fld>
            <a:endParaRPr lang="zh-CN" altLang="en-US" dirty="0"/>
          </a:p>
        </p:txBody>
      </p:sp>
    </p:spTree>
    <p:extLst>
      <p:ext uri="{BB962C8B-B14F-4D97-AF65-F5344CB8AC3E}">
        <p14:creationId xmlns:p14="http://schemas.microsoft.com/office/powerpoint/2010/main" val="2738740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B21901-A1DC-D540-8D50-B06B86B4853B}"/>
              </a:ext>
            </a:extLst>
          </p:cNvPr>
          <p:cNvSpPr>
            <a:spLocks noGrp="1"/>
          </p:cNvSpPr>
          <p:nvPr>
            <p:ph type="title"/>
          </p:nvPr>
        </p:nvSpPr>
        <p:spPr/>
        <p:txBody>
          <a:bodyPr/>
          <a:lstStyle/>
          <a:p>
            <a:r>
              <a:rPr kumimoji="1" lang="en-US" altLang="zh-CN" dirty="0"/>
              <a:t>Untyped</a:t>
            </a:r>
            <a:r>
              <a:rPr kumimoji="1" lang="zh-CN" altLang="en-US" dirty="0"/>
              <a:t> </a:t>
            </a:r>
            <a:r>
              <a:rPr kumimoji="1" lang="en-US" altLang="zh-CN" dirty="0"/>
              <a:t>Dataset</a:t>
            </a:r>
            <a:r>
              <a:rPr kumimoji="1" lang="zh-CN" altLang="en-US" dirty="0"/>
              <a:t> </a:t>
            </a:r>
            <a:r>
              <a:rPr kumimoji="1" lang="en-US" altLang="zh-CN" dirty="0"/>
              <a:t>Operations</a:t>
            </a:r>
            <a:endParaRPr kumimoji="1" lang="zh-CN" altLang="en-US" dirty="0"/>
          </a:p>
        </p:txBody>
      </p:sp>
      <p:sp>
        <p:nvSpPr>
          <p:cNvPr id="3" name="内容占位符 2">
            <a:extLst>
              <a:ext uri="{FF2B5EF4-FFF2-40B4-BE49-F238E27FC236}">
                <a16:creationId xmlns:a16="http://schemas.microsoft.com/office/drawing/2014/main" id="{DE9A27F0-340C-9A46-898F-8A1DC3E3AA36}"/>
              </a:ext>
            </a:extLst>
          </p:cNvPr>
          <p:cNvSpPr>
            <a:spLocks noGrp="1"/>
          </p:cNvSpPr>
          <p:nvPr>
            <p:ph idx="1"/>
          </p:nvPr>
        </p:nvSpPr>
        <p:spPr/>
        <p:txBody>
          <a:bodyPr>
            <a:noAutofit/>
          </a:bodyPr>
          <a:lstStyle/>
          <a:p>
            <a:pPr marL="0" indent="0">
              <a:buNone/>
            </a:pPr>
            <a:r>
              <a:rPr lang="en-US" altLang="zh-CN" sz="1400" b="1" dirty="0">
                <a:solidFill>
                  <a:srgbClr val="808080"/>
                </a:solidFill>
                <a:latin typeface="Courier New" panose="02070309020205020404" pitchFamily="49" charset="0"/>
                <a:cs typeface="Courier New" panose="02070309020205020404" pitchFamily="49" charset="0"/>
              </a:rPr>
              <a:t>// Global temporary view is tied to a system preserved database `</a:t>
            </a:r>
            <a:r>
              <a:rPr lang="en-US" altLang="zh-CN" sz="1400" b="1" dirty="0" err="1">
                <a:solidFill>
                  <a:srgbClr val="808080"/>
                </a:solidFill>
                <a:latin typeface="Courier New" panose="02070309020205020404" pitchFamily="49" charset="0"/>
                <a:cs typeface="Courier New" panose="02070309020205020404" pitchFamily="49" charset="0"/>
              </a:rPr>
              <a:t>global_temp</a:t>
            </a:r>
            <a:r>
              <a:rPr lang="en-US" altLang="zh-CN" sz="1400" b="1" dirty="0">
                <a:solidFill>
                  <a:srgbClr val="808080"/>
                </a:solidFill>
                <a:latin typeface="Courier New" panose="02070309020205020404" pitchFamily="49" charset="0"/>
                <a:cs typeface="Courier New" panose="02070309020205020404" pitchFamily="49" charset="0"/>
              </a:rPr>
              <a:t>`</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err="1">
                <a:latin typeface="Courier New" panose="02070309020205020404" pitchFamily="49" charset="0"/>
                <a:cs typeface="Courier New" panose="02070309020205020404" pitchFamily="49" charset="0"/>
              </a:rPr>
              <a:t>spark.sql</a:t>
            </a:r>
            <a:r>
              <a:rPr lang="en-US" altLang="zh-CN" sz="1400" b="1" dirty="0">
                <a:latin typeface="Courier New" panose="02070309020205020404" pitchFamily="49" charset="0"/>
                <a:cs typeface="Courier New" panose="02070309020205020404" pitchFamily="49" charset="0"/>
              </a:rPr>
              <a:t>(</a:t>
            </a:r>
            <a:r>
              <a:rPr lang="en-US" altLang="zh-CN" sz="1400" b="1" dirty="0">
                <a:solidFill>
                  <a:srgbClr val="6A8759"/>
                </a:solidFill>
                <a:latin typeface="Courier New" panose="02070309020205020404" pitchFamily="49" charset="0"/>
                <a:cs typeface="Courier New" panose="02070309020205020404" pitchFamily="49" charset="0"/>
              </a:rPr>
              <a:t>"SELECT * FROM </a:t>
            </a:r>
            <a:r>
              <a:rPr lang="en-US" altLang="zh-CN" sz="1400" b="1" dirty="0" err="1">
                <a:solidFill>
                  <a:srgbClr val="6A8759"/>
                </a:solidFill>
                <a:latin typeface="Courier New" panose="02070309020205020404" pitchFamily="49" charset="0"/>
                <a:cs typeface="Courier New" panose="02070309020205020404" pitchFamily="49" charset="0"/>
              </a:rPr>
              <a:t>global_temp.people</a:t>
            </a:r>
            <a:r>
              <a:rPr lang="en-US" altLang="zh-CN" sz="1400" b="1" dirty="0">
                <a:solidFill>
                  <a:srgbClr val="6A8759"/>
                </a:solidFill>
                <a:latin typeface="Courier New" panose="02070309020205020404" pitchFamily="49" charset="0"/>
                <a:cs typeface="Courier New" panose="02070309020205020404" pitchFamily="49" charset="0"/>
              </a:rPr>
              <a:t>"</a:t>
            </a:r>
            <a:r>
              <a:rPr lang="en-US" altLang="zh-CN" sz="1400" b="1" dirty="0">
                <a:latin typeface="Courier New" panose="02070309020205020404" pitchFamily="49" charset="0"/>
                <a:cs typeface="Courier New" panose="02070309020205020404" pitchFamily="49" charset="0"/>
              </a:rPr>
              <a:t>).show()</a:t>
            </a:r>
            <a:br>
              <a:rPr lang="en-US" altLang="zh-CN" sz="1400" b="1" dirty="0">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 age|   name|</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r>
              <a:rPr lang="en-US" altLang="zh-CN" sz="1400" b="1" dirty="0" err="1">
                <a:solidFill>
                  <a:srgbClr val="808080"/>
                </a:solidFill>
                <a:latin typeface="Courier New" panose="02070309020205020404" pitchFamily="49" charset="0"/>
                <a:cs typeface="Courier New" panose="02070309020205020404" pitchFamily="49" charset="0"/>
              </a:rPr>
              <a:t>null|Michael</a:t>
            </a:r>
            <a:r>
              <a:rPr lang="en-US" altLang="zh-CN" sz="1400" b="1" dirty="0">
                <a:solidFill>
                  <a:srgbClr val="808080"/>
                </a:solidFill>
                <a:latin typeface="Courier New" panose="02070309020205020404" pitchFamily="49" charset="0"/>
                <a:cs typeface="Courier New" panose="02070309020205020404" pitchFamily="49" charset="0"/>
              </a:rPr>
              <a:t>|</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  30|   Andy|</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  19| Justin|</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br>
              <a:rPr lang="en-US" altLang="zh-CN" sz="1400" b="1" dirty="0">
                <a:solidFill>
                  <a:srgbClr val="808080"/>
                </a:solidFill>
                <a:latin typeface="Courier New" panose="02070309020205020404" pitchFamily="49" charset="0"/>
                <a:cs typeface="Courier New" panose="02070309020205020404" pitchFamily="49" charset="0"/>
              </a:rPr>
            </a:b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Global temporary view is cross-session</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err="1">
                <a:latin typeface="Courier New" panose="02070309020205020404" pitchFamily="49" charset="0"/>
                <a:cs typeface="Courier New" panose="02070309020205020404" pitchFamily="49" charset="0"/>
              </a:rPr>
              <a:t>spark.newSession</a:t>
            </a:r>
            <a:r>
              <a:rPr lang="en-US" altLang="zh-CN" sz="1400" b="1" dirty="0">
                <a:latin typeface="Courier New" panose="02070309020205020404" pitchFamily="49" charset="0"/>
                <a:cs typeface="Courier New" panose="02070309020205020404" pitchFamily="49" charset="0"/>
              </a:rPr>
              <a:t>().</a:t>
            </a:r>
            <a:r>
              <a:rPr lang="en-US" altLang="zh-CN" sz="1400" b="1" dirty="0" err="1">
                <a:latin typeface="Courier New" panose="02070309020205020404" pitchFamily="49" charset="0"/>
                <a:cs typeface="Courier New" panose="02070309020205020404" pitchFamily="49" charset="0"/>
              </a:rPr>
              <a:t>sql</a:t>
            </a:r>
            <a:r>
              <a:rPr lang="en-US" altLang="zh-CN" sz="1400" b="1" dirty="0">
                <a:latin typeface="Courier New" panose="02070309020205020404" pitchFamily="49" charset="0"/>
                <a:cs typeface="Courier New" panose="02070309020205020404" pitchFamily="49" charset="0"/>
              </a:rPr>
              <a:t>(</a:t>
            </a:r>
            <a:r>
              <a:rPr lang="en-US" altLang="zh-CN" sz="1400" b="1" dirty="0">
                <a:solidFill>
                  <a:srgbClr val="6A8759"/>
                </a:solidFill>
                <a:latin typeface="Courier New" panose="02070309020205020404" pitchFamily="49" charset="0"/>
                <a:cs typeface="Courier New" panose="02070309020205020404" pitchFamily="49" charset="0"/>
              </a:rPr>
              <a:t>"SELECT * FROM </a:t>
            </a:r>
            <a:r>
              <a:rPr lang="en-US" altLang="zh-CN" sz="1400" b="1" dirty="0" err="1">
                <a:solidFill>
                  <a:srgbClr val="6A8759"/>
                </a:solidFill>
                <a:latin typeface="Courier New" panose="02070309020205020404" pitchFamily="49" charset="0"/>
                <a:cs typeface="Courier New" panose="02070309020205020404" pitchFamily="49" charset="0"/>
              </a:rPr>
              <a:t>global_temp.people</a:t>
            </a:r>
            <a:r>
              <a:rPr lang="en-US" altLang="zh-CN" sz="1400" b="1" dirty="0">
                <a:solidFill>
                  <a:srgbClr val="6A8759"/>
                </a:solidFill>
                <a:latin typeface="Courier New" panose="02070309020205020404" pitchFamily="49" charset="0"/>
                <a:cs typeface="Courier New" panose="02070309020205020404" pitchFamily="49" charset="0"/>
              </a:rPr>
              <a:t>"</a:t>
            </a:r>
            <a:r>
              <a:rPr lang="en-US" altLang="zh-CN" sz="1400" b="1" dirty="0">
                <a:latin typeface="Courier New" panose="02070309020205020404" pitchFamily="49" charset="0"/>
                <a:cs typeface="Courier New" panose="02070309020205020404" pitchFamily="49" charset="0"/>
              </a:rPr>
              <a:t>).show()</a:t>
            </a:r>
            <a:br>
              <a:rPr lang="en-US" altLang="zh-CN" sz="1400" b="1" dirty="0">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 age|   name|</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r>
              <a:rPr lang="en-US" altLang="zh-CN" sz="1400" b="1" dirty="0" err="1">
                <a:solidFill>
                  <a:srgbClr val="808080"/>
                </a:solidFill>
                <a:latin typeface="Courier New" panose="02070309020205020404" pitchFamily="49" charset="0"/>
                <a:cs typeface="Courier New" panose="02070309020205020404" pitchFamily="49" charset="0"/>
              </a:rPr>
              <a:t>null|Michael</a:t>
            </a:r>
            <a:r>
              <a:rPr lang="en-US" altLang="zh-CN" sz="1400" b="1" dirty="0">
                <a:solidFill>
                  <a:srgbClr val="808080"/>
                </a:solidFill>
                <a:latin typeface="Courier New" panose="02070309020205020404" pitchFamily="49" charset="0"/>
                <a:cs typeface="Courier New" panose="02070309020205020404" pitchFamily="49" charset="0"/>
              </a:rPr>
              <a:t>|</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  30|   Andy|</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  19| Justin|</a:t>
            </a:r>
            <a:br>
              <a:rPr lang="en-US" altLang="zh-CN" sz="1400" b="1" dirty="0">
                <a:solidFill>
                  <a:srgbClr val="808080"/>
                </a:solidFill>
                <a:latin typeface="Courier New" panose="02070309020205020404" pitchFamily="49" charset="0"/>
                <a:cs typeface="Courier New" panose="02070309020205020404" pitchFamily="49" charset="0"/>
              </a:rPr>
            </a:br>
            <a:r>
              <a:rPr lang="en-US" altLang="zh-CN" sz="1400" b="1" dirty="0">
                <a:solidFill>
                  <a:srgbClr val="808080"/>
                </a:solidFill>
                <a:latin typeface="Courier New" panose="02070309020205020404" pitchFamily="49" charset="0"/>
                <a:cs typeface="Courier New" panose="02070309020205020404" pitchFamily="49" charset="0"/>
              </a:rPr>
              <a:t>// +----+-------+</a:t>
            </a:r>
            <a:br>
              <a:rPr lang="en-US" altLang="zh-CN" sz="1400" dirty="0"/>
            </a:br>
            <a:endParaRPr kumimoji="1" lang="zh-CN" altLang="en-US" sz="1400" dirty="0"/>
          </a:p>
        </p:txBody>
      </p:sp>
      <p:sp>
        <p:nvSpPr>
          <p:cNvPr id="4" name="灯片编号占位符 3">
            <a:extLst>
              <a:ext uri="{FF2B5EF4-FFF2-40B4-BE49-F238E27FC236}">
                <a16:creationId xmlns:a16="http://schemas.microsoft.com/office/drawing/2014/main" id="{94324D99-3A4D-3E4F-A695-19198C9389B9}"/>
              </a:ext>
            </a:extLst>
          </p:cNvPr>
          <p:cNvSpPr>
            <a:spLocks noGrp="1"/>
          </p:cNvSpPr>
          <p:nvPr>
            <p:ph type="sldNum" sz="quarter" idx="12"/>
          </p:nvPr>
        </p:nvSpPr>
        <p:spPr/>
        <p:txBody>
          <a:bodyPr/>
          <a:lstStyle/>
          <a:p>
            <a:fld id="{CB818ED7-1FAF-4BEC-A906-EB6564C334EB}" type="slidenum">
              <a:rPr lang="zh-CN" altLang="en-US" smtClean="0"/>
              <a:pPr/>
              <a:t>65</a:t>
            </a:fld>
            <a:endParaRPr lang="zh-CN" altLang="en-US" dirty="0"/>
          </a:p>
        </p:txBody>
      </p:sp>
      <p:sp>
        <p:nvSpPr>
          <p:cNvPr id="6" name="内容占位符 2">
            <a:extLst>
              <a:ext uri="{FF2B5EF4-FFF2-40B4-BE49-F238E27FC236}">
                <a16:creationId xmlns:a16="http://schemas.microsoft.com/office/drawing/2014/main" id="{FDBE87BD-A092-F546-8B75-1737581B5A0D}"/>
              </a:ext>
            </a:extLst>
          </p:cNvPr>
          <p:cNvSpPr txBox="1">
            <a:spLocks/>
          </p:cNvSpPr>
          <p:nvPr/>
        </p:nvSpPr>
        <p:spPr>
          <a:xfrm>
            <a:off x="4168576" y="845073"/>
            <a:ext cx="4975424" cy="3940924"/>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itchFamily="34" charset="0"/>
              <a:buChar char="•"/>
              <a:defRPr sz="1800" kern="1200" baseline="0">
                <a:solidFill>
                  <a:schemeClr val="tx1"/>
                </a:solidFill>
                <a:latin typeface="Cambria" pitchFamily="18" charset="0"/>
                <a:ea typeface="新宋体" pitchFamily="49" charset="-122"/>
                <a:cs typeface="+mn-cs"/>
              </a:defRPr>
            </a:lvl1pPr>
            <a:lvl2pPr marL="557213" indent="-214313" algn="l" defTabSz="685800" rtl="0" eaLnBrk="1" latinLnBrk="0" hangingPunct="1">
              <a:spcBef>
                <a:spcPct val="20000"/>
              </a:spcBef>
              <a:buFont typeface="Arial" pitchFamily="34" charset="0"/>
              <a:buChar char="–"/>
              <a:defRPr sz="1500" kern="1200" baseline="0">
                <a:solidFill>
                  <a:schemeClr val="tx1"/>
                </a:solidFill>
                <a:latin typeface="Cambria" pitchFamily="18" charset="0"/>
                <a:ea typeface="新宋体" pitchFamily="49" charset="-122"/>
                <a:cs typeface="+mn-cs"/>
              </a:defRPr>
            </a:lvl2pPr>
            <a:lvl3pPr marL="857250" indent="-171450" algn="l" defTabSz="685800" rtl="0" eaLnBrk="1" latinLnBrk="0" hangingPunct="1">
              <a:spcBef>
                <a:spcPct val="20000"/>
              </a:spcBef>
              <a:buFont typeface="Arial" pitchFamily="34" charset="0"/>
              <a:buChar char="•"/>
              <a:defRPr sz="1350" kern="1200" baseline="0">
                <a:solidFill>
                  <a:schemeClr val="tx1"/>
                </a:solidFill>
                <a:latin typeface="Cambria" pitchFamily="18" charset="0"/>
                <a:ea typeface="新宋体" pitchFamily="49" charset="-122"/>
                <a:cs typeface="+mn-cs"/>
              </a:defRPr>
            </a:lvl3pPr>
            <a:lvl4pPr marL="12001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4pPr>
            <a:lvl5pPr marL="1543050" indent="-171450" algn="l" defTabSz="685800" rtl="0" eaLnBrk="1" latinLnBrk="0" hangingPunct="1">
              <a:spcBef>
                <a:spcPct val="20000"/>
              </a:spcBef>
              <a:buFont typeface="Arial" pitchFamily="34" charset="0"/>
              <a:buChar char="»"/>
              <a:defRPr sz="1200" kern="1200" baseline="0">
                <a:solidFill>
                  <a:schemeClr val="tx1"/>
                </a:solidFill>
                <a:latin typeface="Cambria" pitchFamily="18" charset="0"/>
                <a:ea typeface="新宋体"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pitchFamily="34" charset="0"/>
              <a:buNone/>
            </a:pPr>
            <a:endParaRPr kumimoji="1" lang="zh-CN" altLang="en-US" sz="1100" dirty="0"/>
          </a:p>
        </p:txBody>
      </p:sp>
    </p:spTree>
    <p:extLst>
      <p:ext uri="{BB962C8B-B14F-4D97-AF65-F5344CB8AC3E}">
        <p14:creationId xmlns:p14="http://schemas.microsoft.com/office/powerpoint/2010/main" val="3987041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189EB-60D8-CB47-B537-930A1E843386}"/>
              </a:ext>
            </a:extLst>
          </p:cNvPr>
          <p:cNvSpPr>
            <a:spLocks noGrp="1"/>
          </p:cNvSpPr>
          <p:nvPr>
            <p:ph type="title"/>
          </p:nvPr>
        </p:nvSpPr>
        <p:spPr/>
        <p:txBody>
          <a:bodyPr/>
          <a:lstStyle/>
          <a:p>
            <a:r>
              <a:rPr kumimoji="1" lang="en-US" altLang="zh-CN" dirty="0"/>
              <a:t>Creating</a:t>
            </a:r>
            <a:r>
              <a:rPr kumimoji="1" lang="zh-CN" altLang="en-US" dirty="0"/>
              <a:t> </a:t>
            </a:r>
            <a:r>
              <a:rPr kumimoji="1" lang="en-US" altLang="zh-CN" dirty="0"/>
              <a:t>Datasets</a:t>
            </a:r>
            <a:endParaRPr kumimoji="1" lang="zh-CN" altLang="en-US" dirty="0"/>
          </a:p>
        </p:txBody>
      </p:sp>
      <p:sp>
        <p:nvSpPr>
          <p:cNvPr id="3" name="内容占位符 2">
            <a:extLst>
              <a:ext uri="{FF2B5EF4-FFF2-40B4-BE49-F238E27FC236}">
                <a16:creationId xmlns:a16="http://schemas.microsoft.com/office/drawing/2014/main" id="{246030E1-7337-E04C-AB9A-FAECF340362C}"/>
              </a:ext>
            </a:extLst>
          </p:cNvPr>
          <p:cNvSpPr>
            <a:spLocks noGrp="1"/>
          </p:cNvSpPr>
          <p:nvPr>
            <p:ph idx="1"/>
          </p:nvPr>
        </p:nvSpPr>
        <p:spPr/>
        <p:txBody>
          <a:bodyPr>
            <a:normAutofit lnSpcReduction="10000"/>
          </a:bodyPr>
          <a:lstStyle/>
          <a:p>
            <a:r>
              <a:rPr lang="en-US" altLang="zh-CN" dirty="0"/>
              <a:t>Datasets are similar to RDDs, </a:t>
            </a:r>
          </a:p>
          <a:p>
            <a:pPr lvl="1"/>
            <a:r>
              <a:rPr lang="en-US" altLang="zh-CN" dirty="0"/>
              <a:t>however, instead of using Java serialization or </a:t>
            </a:r>
            <a:r>
              <a:rPr lang="en-US" altLang="zh-CN" dirty="0" err="1"/>
              <a:t>Kryo</a:t>
            </a:r>
            <a:r>
              <a:rPr lang="en-US" altLang="zh-CN" dirty="0"/>
              <a:t> they use a specialized </a:t>
            </a:r>
            <a:r>
              <a:rPr lang="en-US" altLang="zh-CN" dirty="0">
                <a:hlinkClick r:id="rId2"/>
              </a:rPr>
              <a:t>Encoder</a:t>
            </a:r>
            <a:r>
              <a:rPr lang="en-US" altLang="zh-CN" dirty="0"/>
              <a:t> to serialize the objects for processing or transmitting over the network.</a:t>
            </a:r>
          </a:p>
          <a:p>
            <a:pPr marL="342900" lvl="1" indent="0">
              <a:buNone/>
            </a:pPr>
            <a:r>
              <a:rPr lang="en-US" altLang="zh-CN" b="1" dirty="0">
                <a:solidFill>
                  <a:srgbClr val="808080"/>
                </a:solidFill>
                <a:latin typeface="Courier New" panose="02070309020205020404" pitchFamily="49" charset="0"/>
                <a:cs typeface="Courier New" panose="02070309020205020404" pitchFamily="49" charset="0"/>
              </a:rPr>
              <a:t>// $example </a:t>
            </a:r>
            <a:r>
              <a:rPr lang="en-US" altLang="zh-CN" b="1" dirty="0" err="1">
                <a:solidFill>
                  <a:srgbClr val="808080"/>
                </a:solidFill>
                <a:latin typeface="Courier New" panose="02070309020205020404" pitchFamily="49" charset="0"/>
                <a:cs typeface="Courier New" panose="02070309020205020404" pitchFamily="49" charset="0"/>
              </a:rPr>
              <a:t>on:create_ds</a:t>
            </a:r>
            <a:r>
              <a:rPr lang="en-US" altLang="zh-CN" b="1" dirty="0">
                <a:solidFill>
                  <a:srgbClr val="808080"/>
                </a:solidFill>
                <a:latin typeface="Courier New" panose="02070309020205020404" pitchFamily="49" charset="0"/>
                <a:cs typeface="Courier New" panose="02070309020205020404" pitchFamily="49" charset="0"/>
              </a:rPr>
              <a:t>$</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CC7832"/>
                </a:solidFill>
                <a:latin typeface="Courier New" panose="02070309020205020404" pitchFamily="49" charset="0"/>
                <a:cs typeface="Courier New" panose="02070309020205020404" pitchFamily="49" charset="0"/>
              </a:rPr>
              <a:t>case class </a:t>
            </a:r>
            <a:r>
              <a:rPr lang="en-US" altLang="zh-CN" b="1" dirty="0">
                <a:latin typeface="Courier New" panose="02070309020205020404" pitchFamily="49" charset="0"/>
                <a:cs typeface="Courier New" panose="02070309020205020404" pitchFamily="49" charset="0"/>
              </a:rPr>
              <a:t>Person(name: </a:t>
            </a:r>
            <a:r>
              <a:rPr lang="en-US" altLang="zh-CN" b="1" dirty="0">
                <a:solidFill>
                  <a:srgbClr val="4E807D"/>
                </a:solidFill>
                <a:latin typeface="Courier New" panose="02070309020205020404" pitchFamily="49" charset="0"/>
                <a:cs typeface="Courier New" panose="02070309020205020404" pitchFamily="49" charset="0"/>
              </a:rPr>
              <a:t>String</a:t>
            </a:r>
            <a:r>
              <a:rPr lang="en-US" altLang="zh-CN" b="1" dirty="0">
                <a:solidFill>
                  <a:srgbClr val="CC7832"/>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age: </a:t>
            </a:r>
            <a:r>
              <a:rPr lang="en-US" altLang="zh-CN" b="1" dirty="0">
                <a:solidFill>
                  <a:srgbClr val="CC7832"/>
                </a:solidFill>
                <a:latin typeface="Courier New" panose="02070309020205020404" pitchFamily="49" charset="0"/>
                <a:cs typeface="Courier New" panose="02070309020205020404" pitchFamily="49" charset="0"/>
              </a:rPr>
              <a:t>Long</a:t>
            </a:r>
            <a:r>
              <a:rPr lang="en-US" altLang="zh-CN" b="1" dirty="0">
                <a:latin typeface="Courier New" panose="02070309020205020404" pitchFamily="49" charset="0"/>
                <a:cs typeface="Courier New" panose="02070309020205020404" pitchFamily="49" charset="0"/>
              </a:rPr>
              <a:t>)</a:t>
            </a:r>
            <a:br>
              <a:rPr lang="en-US" altLang="zh-CN" b="1" dirty="0">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$example </a:t>
            </a:r>
            <a:r>
              <a:rPr lang="en-US" altLang="zh-CN" b="1" dirty="0" err="1">
                <a:solidFill>
                  <a:srgbClr val="808080"/>
                </a:solidFill>
                <a:latin typeface="Courier New" panose="02070309020205020404" pitchFamily="49" charset="0"/>
                <a:cs typeface="Courier New" panose="02070309020205020404" pitchFamily="49" charset="0"/>
              </a:rPr>
              <a:t>off:create_ds</a:t>
            </a:r>
            <a:r>
              <a:rPr lang="en-US" altLang="zh-CN" b="1" dirty="0">
                <a:solidFill>
                  <a:srgbClr val="808080"/>
                </a:solidFill>
                <a:latin typeface="Courier New" panose="02070309020205020404" pitchFamily="49" charset="0"/>
                <a:cs typeface="Courier New" panose="02070309020205020404" pitchFamily="49" charset="0"/>
              </a:rPr>
              <a:t>$</a:t>
            </a:r>
            <a:endParaRPr lang="zh-CN" altLang="en-US" b="1" dirty="0">
              <a:latin typeface="Courier New" panose="02070309020205020404" pitchFamily="49" charset="0"/>
              <a:cs typeface="Courier New" panose="02070309020205020404" pitchFamily="49" charset="0"/>
            </a:endParaRPr>
          </a:p>
          <a:p>
            <a:pPr marL="342900" lvl="1" indent="0">
              <a:buNone/>
            </a:pPr>
            <a:endParaRPr lang="en-US" altLang="zh-CN" b="1" dirty="0">
              <a:solidFill>
                <a:srgbClr val="808080"/>
              </a:solidFill>
              <a:latin typeface="Courier New" panose="02070309020205020404" pitchFamily="49" charset="0"/>
              <a:cs typeface="Courier New" panose="02070309020205020404" pitchFamily="49" charset="0"/>
            </a:endParaRPr>
          </a:p>
          <a:p>
            <a:pPr marL="342900" lvl="1" indent="0">
              <a:buNone/>
            </a:pPr>
            <a:r>
              <a:rPr lang="en-US" altLang="zh-CN" b="1" dirty="0">
                <a:solidFill>
                  <a:srgbClr val="808080"/>
                </a:solidFill>
                <a:latin typeface="Courier New" panose="02070309020205020404" pitchFamily="49" charset="0"/>
                <a:cs typeface="Courier New" panose="02070309020205020404" pitchFamily="49" charset="0"/>
              </a:rPr>
              <a:t>// Encoders are created for case classes</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err="1">
                <a:solidFill>
                  <a:srgbClr val="CC7832"/>
                </a:solidFill>
                <a:latin typeface="Courier New" panose="02070309020205020404" pitchFamily="49" charset="0"/>
                <a:cs typeface="Courier New" panose="02070309020205020404" pitchFamily="49" charset="0"/>
              </a:rPr>
              <a:t>val</a:t>
            </a:r>
            <a:r>
              <a:rPr lang="en-US" altLang="zh-CN" b="1" dirty="0">
                <a:solidFill>
                  <a:srgbClr val="CC7832"/>
                </a:solidFill>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caseClassDS</a:t>
            </a:r>
            <a:r>
              <a:rPr lang="en-US" altLang="zh-CN" b="1" dirty="0">
                <a:latin typeface="Courier New" panose="02070309020205020404" pitchFamily="49" charset="0"/>
                <a:cs typeface="Courier New" panose="02070309020205020404" pitchFamily="49" charset="0"/>
              </a:rPr>
              <a:t> = </a:t>
            </a:r>
            <a:r>
              <a:rPr lang="en-US" altLang="zh-CN" b="1" i="1" dirty="0">
                <a:solidFill>
                  <a:srgbClr val="9876AA"/>
                </a:solidFill>
                <a:latin typeface="Courier New" panose="02070309020205020404" pitchFamily="49" charset="0"/>
                <a:cs typeface="Courier New" panose="02070309020205020404" pitchFamily="49" charset="0"/>
              </a:rPr>
              <a:t>Seq</a:t>
            </a:r>
            <a:r>
              <a:rPr lang="en-US" altLang="zh-CN" b="1" dirty="0">
                <a:latin typeface="Courier New" panose="02070309020205020404" pitchFamily="49" charset="0"/>
                <a:cs typeface="Courier New" panose="02070309020205020404" pitchFamily="49" charset="0"/>
              </a:rPr>
              <a:t>(</a:t>
            </a:r>
            <a:r>
              <a:rPr lang="en-US" altLang="zh-CN" b="1" i="1" dirty="0">
                <a:latin typeface="Courier New" panose="02070309020205020404" pitchFamily="49" charset="0"/>
                <a:cs typeface="Courier New" panose="02070309020205020404" pitchFamily="49" charset="0"/>
              </a:rPr>
              <a:t>Person</a:t>
            </a:r>
            <a:r>
              <a:rPr lang="en-US" altLang="zh-CN" b="1" dirty="0">
                <a:latin typeface="Courier New" panose="02070309020205020404" pitchFamily="49" charset="0"/>
                <a:cs typeface="Courier New" panose="02070309020205020404" pitchFamily="49" charset="0"/>
              </a:rPr>
              <a:t>(</a:t>
            </a:r>
            <a:r>
              <a:rPr lang="en-US" altLang="zh-CN" b="1" dirty="0">
                <a:solidFill>
                  <a:srgbClr val="6A8759"/>
                </a:solidFill>
                <a:latin typeface="Courier New" panose="02070309020205020404" pitchFamily="49" charset="0"/>
                <a:cs typeface="Courier New" panose="02070309020205020404" pitchFamily="49" charset="0"/>
              </a:rPr>
              <a:t>"Andy"</a:t>
            </a:r>
            <a:r>
              <a:rPr lang="en-US" altLang="zh-CN" b="1" dirty="0">
                <a:solidFill>
                  <a:srgbClr val="CC7832"/>
                </a:solidFill>
                <a:latin typeface="Courier New" panose="02070309020205020404" pitchFamily="49" charset="0"/>
                <a:cs typeface="Courier New" panose="02070309020205020404" pitchFamily="49" charset="0"/>
              </a:rPr>
              <a:t>, </a:t>
            </a:r>
            <a:r>
              <a:rPr lang="en-US" altLang="zh-CN" b="1" dirty="0">
                <a:solidFill>
                  <a:srgbClr val="6897BB"/>
                </a:solidFill>
                <a:latin typeface="Courier New" panose="02070309020205020404" pitchFamily="49" charset="0"/>
                <a:cs typeface="Courier New" panose="02070309020205020404" pitchFamily="49" charset="0"/>
              </a:rPr>
              <a:t>32</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toDS</a:t>
            </a:r>
            <a:r>
              <a:rPr lang="en-US" altLang="zh-CN" b="1" dirty="0">
                <a:latin typeface="Courier New" panose="02070309020205020404" pitchFamily="49" charset="0"/>
                <a:cs typeface="Courier New" panose="02070309020205020404" pitchFamily="49" charset="0"/>
              </a:rPr>
              <a:t>()</a:t>
            </a:r>
            <a:br>
              <a:rPr lang="en-US" altLang="zh-CN" b="1" dirty="0">
                <a:latin typeface="Courier New" panose="02070309020205020404" pitchFamily="49" charset="0"/>
                <a:cs typeface="Courier New" panose="02070309020205020404" pitchFamily="49" charset="0"/>
              </a:rPr>
            </a:br>
            <a:r>
              <a:rPr lang="en-US" altLang="zh-CN" b="1" dirty="0" err="1">
                <a:latin typeface="Courier New" panose="02070309020205020404" pitchFamily="49" charset="0"/>
                <a:cs typeface="Courier New" panose="02070309020205020404" pitchFamily="49" charset="0"/>
              </a:rPr>
              <a:t>caseClassDS.show</a:t>
            </a:r>
            <a:r>
              <a:rPr lang="en-US" altLang="zh-CN" b="1" dirty="0">
                <a:latin typeface="Courier New" panose="02070309020205020404" pitchFamily="49" charset="0"/>
                <a:cs typeface="Courier New" panose="02070309020205020404" pitchFamily="49" charset="0"/>
              </a:rPr>
              <a:t>()</a:t>
            </a:r>
            <a:br>
              <a:rPr lang="en-US" altLang="zh-CN" b="1" dirty="0">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r>
              <a:rPr lang="en-US" altLang="zh-CN" b="1" dirty="0" err="1">
                <a:solidFill>
                  <a:srgbClr val="808080"/>
                </a:solidFill>
                <a:latin typeface="Courier New" panose="02070309020205020404" pitchFamily="49" charset="0"/>
                <a:cs typeface="Courier New" panose="02070309020205020404" pitchFamily="49" charset="0"/>
              </a:rPr>
              <a:t>name|age</a:t>
            </a:r>
            <a:r>
              <a:rPr lang="en-US" altLang="zh-CN" b="1" dirty="0">
                <a:solidFill>
                  <a:srgbClr val="808080"/>
                </a:solidFill>
                <a:latin typeface="Courier New" panose="02070309020205020404" pitchFamily="49" charset="0"/>
                <a:cs typeface="Courier New" panose="02070309020205020404" pitchFamily="49" charset="0"/>
              </a:rPr>
              <a:t>|</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|Andy| 32|</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br>
              <a:rPr lang="en-US" altLang="zh-CN" dirty="0">
                <a:solidFill>
                  <a:srgbClr val="808080"/>
                </a:solidFill>
              </a:rPr>
            </a:br>
            <a:br>
              <a:rPr lang="en-US" altLang="zh-CN" dirty="0">
                <a:solidFill>
                  <a:srgbClr val="808080"/>
                </a:solidFill>
              </a:rPr>
            </a:br>
            <a:endParaRPr kumimoji="1" lang="zh-CN" altLang="en-US" dirty="0"/>
          </a:p>
        </p:txBody>
      </p:sp>
      <p:sp>
        <p:nvSpPr>
          <p:cNvPr id="4" name="灯片编号占位符 3">
            <a:extLst>
              <a:ext uri="{FF2B5EF4-FFF2-40B4-BE49-F238E27FC236}">
                <a16:creationId xmlns:a16="http://schemas.microsoft.com/office/drawing/2014/main" id="{93F4B4AD-89C7-5D47-B873-7691018D6C30}"/>
              </a:ext>
            </a:extLst>
          </p:cNvPr>
          <p:cNvSpPr>
            <a:spLocks noGrp="1"/>
          </p:cNvSpPr>
          <p:nvPr>
            <p:ph type="sldNum" sz="quarter" idx="12"/>
          </p:nvPr>
        </p:nvSpPr>
        <p:spPr/>
        <p:txBody>
          <a:bodyPr/>
          <a:lstStyle/>
          <a:p>
            <a:fld id="{CB818ED7-1FAF-4BEC-A906-EB6564C334EB}" type="slidenum">
              <a:rPr lang="zh-CN" altLang="en-US" smtClean="0"/>
              <a:pPr/>
              <a:t>66</a:t>
            </a:fld>
            <a:endParaRPr lang="zh-CN" altLang="en-US" dirty="0"/>
          </a:p>
        </p:txBody>
      </p:sp>
    </p:spTree>
    <p:extLst>
      <p:ext uri="{BB962C8B-B14F-4D97-AF65-F5344CB8AC3E}">
        <p14:creationId xmlns:p14="http://schemas.microsoft.com/office/powerpoint/2010/main" val="3810809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189EB-60D8-CB47-B537-930A1E843386}"/>
              </a:ext>
            </a:extLst>
          </p:cNvPr>
          <p:cNvSpPr>
            <a:spLocks noGrp="1"/>
          </p:cNvSpPr>
          <p:nvPr>
            <p:ph type="title"/>
          </p:nvPr>
        </p:nvSpPr>
        <p:spPr/>
        <p:txBody>
          <a:bodyPr/>
          <a:lstStyle/>
          <a:p>
            <a:r>
              <a:rPr kumimoji="1" lang="en-US" altLang="zh-CN" dirty="0"/>
              <a:t>Creating</a:t>
            </a:r>
            <a:r>
              <a:rPr kumimoji="1" lang="zh-CN" altLang="en-US" dirty="0"/>
              <a:t> </a:t>
            </a:r>
            <a:r>
              <a:rPr kumimoji="1" lang="en-US" altLang="zh-CN" dirty="0"/>
              <a:t>Datasets</a:t>
            </a:r>
            <a:endParaRPr kumimoji="1" lang="zh-CN" altLang="en-US" dirty="0"/>
          </a:p>
        </p:txBody>
      </p:sp>
      <p:sp>
        <p:nvSpPr>
          <p:cNvPr id="3" name="内容占位符 2">
            <a:extLst>
              <a:ext uri="{FF2B5EF4-FFF2-40B4-BE49-F238E27FC236}">
                <a16:creationId xmlns:a16="http://schemas.microsoft.com/office/drawing/2014/main" id="{246030E1-7337-E04C-AB9A-FAECF340362C}"/>
              </a:ext>
            </a:extLst>
          </p:cNvPr>
          <p:cNvSpPr>
            <a:spLocks noGrp="1"/>
          </p:cNvSpPr>
          <p:nvPr>
            <p:ph idx="1"/>
          </p:nvPr>
        </p:nvSpPr>
        <p:spPr/>
        <p:txBody>
          <a:bodyPr>
            <a:normAutofit fontScale="92500" lnSpcReduction="20000"/>
          </a:bodyPr>
          <a:lstStyle/>
          <a:p>
            <a:pPr marL="342900" lvl="1" indent="0">
              <a:buNone/>
            </a:pPr>
            <a:endParaRPr lang="en-US" altLang="zh-CN" dirty="0">
              <a:solidFill>
                <a:srgbClr val="808080"/>
              </a:solidFill>
              <a:latin typeface="Courier New" panose="02070309020205020404" pitchFamily="49" charset="0"/>
              <a:cs typeface="Courier New" panose="02070309020205020404" pitchFamily="49" charset="0"/>
            </a:endParaRPr>
          </a:p>
          <a:p>
            <a:pPr marL="342900" lvl="1" indent="0">
              <a:buNone/>
            </a:pPr>
            <a:r>
              <a:rPr lang="en-US" altLang="zh-CN" b="1" dirty="0">
                <a:solidFill>
                  <a:srgbClr val="808080"/>
                </a:solidFill>
                <a:latin typeface="Courier New" panose="02070309020205020404" pitchFamily="49" charset="0"/>
                <a:cs typeface="Courier New" panose="02070309020205020404" pitchFamily="49" charset="0"/>
              </a:rPr>
              <a:t>// Encoders for most common types are automatically provided by importing </a:t>
            </a:r>
            <a:r>
              <a:rPr lang="en-US" altLang="zh-CN" b="1" dirty="0" err="1">
                <a:solidFill>
                  <a:srgbClr val="808080"/>
                </a:solidFill>
                <a:latin typeface="Courier New" panose="02070309020205020404" pitchFamily="49" charset="0"/>
                <a:cs typeface="Courier New" panose="02070309020205020404" pitchFamily="49" charset="0"/>
              </a:rPr>
              <a:t>spark.implicits</a:t>
            </a:r>
            <a:r>
              <a:rPr lang="en-US" altLang="zh-CN" b="1" dirty="0">
                <a:solidFill>
                  <a:srgbClr val="808080"/>
                </a:solidFill>
                <a:latin typeface="Courier New" panose="02070309020205020404" pitchFamily="49" charset="0"/>
                <a:cs typeface="Courier New" panose="02070309020205020404" pitchFamily="49" charset="0"/>
              </a:rPr>
              <a:t>._</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err="1">
                <a:solidFill>
                  <a:srgbClr val="CC7832"/>
                </a:solidFill>
                <a:latin typeface="Courier New" panose="02070309020205020404" pitchFamily="49" charset="0"/>
                <a:cs typeface="Courier New" panose="02070309020205020404" pitchFamily="49" charset="0"/>
              </a:rPr>
              <a:t>val</a:t>
            </a:r>
            <a:r>
              <a:rPr lang="en-US" altLang="zh-CN" b="1" dirty="0">
                <a:solidFill>
                  <a:srgbClr val="CC7832"/>
                </a:solidFill>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primitiveDS</a:t>
            </a:r>
            <a:r>
              <a:rPr lang="en-US" altLang="zh-CN" b="1" dirty="0">
                <a:latin typeface="Courier New" panose="02070309020205020404" pitchFamily="49" charset="0"/>
                <a:cs typeface="Courier New" panose="02070309020205020404" pitchFamily="49" charset="0"/>
              </a:rPr>
              <a:t> = </a:t>
            </a:r>
            <a:r>
              <a:rPr lang="en-US" altLang="zh-CN" b="1" i="1" dirty="0">
                <a:solidFill>
                  <a:srgbClr val="9876AA"/>
                </a:solidFill>
                <a:latin typeface="Courier New" panose="02070309020205020404" pitchFamily="49" charset="0"/>
                <a:cs typeface="Courier New" panose="02070309020205020404" pitchFamily="49" charset="0"/>
              </a:rPr>
              <a:t>Seq</a:t>
            </a:r>
            <a:r>
              <a:rPr lang="en-US" altLang="zh-CN" b="1" dirty="0">
                <a:latin typeface="Courier New" panose="02070309020205020404" pitchFamily="49" charset="0"/>
                <a:cs typeface="Courier New" panose="02070309020205020404" pitchFamily="49" charset="0"/>
              </a:rPr>
              <a:t>(</a:t>
            </a:r>
            <a:r>
              <a:rPr lang="en-US" altLang="zh-CN" b="1" dirty="0">
                <a:solidFill>
                  <a:srgbClr val="6897BB"/>
                </a:solidFill>
                <a:latin typeface="Courier New" panose="02070309020205020404" pitchFamily="49" charset="0"/>
                <a:cs typeface="Courier New" panose="02070309020205020404" pitchFamily="49" charset="0"/>
              </a:rPr>
              <a:t>1</a:t>
            </a:r>
            <a:r>
              <a:rPr lang="en-US" altLang="zh-CN" b="1" dirty="0">
                <a:solidFill>
                  <a:srgbClr val="CC7832"/>
                </a:solidFill>
                <a:latin typeface="Courier New" panose="02070309020205020404" pitchFamily="49" charset="0"/>
                <a:cs typeface="Courier New" panose="02070309020205020404" pitchFamily="49" charset="0"/>
              </a:rPr>
              <a:t>, </a:t>
            </a:r>
            <a:r>
              <a:rPr lang="en-US" altLang="zh-CN" b="1" dirty="0">
                <a:solidFill>
                  <a:srgbClr val="6897BB"/>
                </a:solidFill>
                <a:latin typeface="Courier New" panose="02070309020205020404" pitchFamily="49" charset="0"/>
                <a:cs typeface="Courier New" panose="02070309020205020404" pitchFamily="49" charset="0"/>
              </a:rPr>
              <a:t>2</a:t>
            </a:r>
            <a:r>
              <a:rPr lang="en-US" altLang="zh-CN" b="1" dirty="0">
                <a:solidFill>
                  <a:srgbClr val="CC7832"/>
                </a:solidFill>
                <a:latin typeface="Courier New" panose="02070309020205020404" pitchFamily="49" charset="0"/>
                <a:cs typeface="Courier New" panose="02070309020205020404" pitchFamily="49" charset="0"/>
              </a:rPr>
              <a:t>, </a:t>
            </a:r>
            <a:r>
              <a:rPr lang="en-US" altLang="zh-CN" b="1" dirty="0">
                <a:solidFill>
                  <a:srgbClr val="6897BB"/>
                </a:solidFill>
                <a:latin typeface="Courier New" panose="02070309020205020404" pitchFamily="49" charset="0"/>
                <a:cs typeface="Courier New" panose="02070309020205020404" pitchFamily="49" charset="0"/>
              </a:rPr>
              <a:t>3</a:t>
            </a:r>
            <a:r>
              <a:rPr lang="en-US" altLang="zh-CN" b="1" dirty="0">
                <a:latin typeface="Courier New" panose="02070309020205020404" pitchFamily="49" charset="0"/>
                <a:cs typeface="Courier New" panose="02070309020205020404" pitchFamily="49" charset="0"/>
              </a:rPr>
              <a:t>).</a:t>
            </a:r>
            <a:r>
              <a:rPr lang="en-US" altLang="zh-CN" b="1" dirty="0" err="1">
                <a:latin typeface="Courier New" panose="02070309020205020404" pitchFamily="49" charset="0"/>
                <a:cs typeface="Courier New" panose="02070309020205020404" pitchFamily="49" charset="0"/>
              </a:rPr>
              <a:t>toDS</a:t>
            </a:r>
            <a:r>
              <a:rPr lang="en-US" altLang="zh-CN" b="1" dirty="0">
                <a:latin typeface="Courier New" panose="02070309020205020404" pitchFamily="49" charset="0"/>
                <a:cs typeface="Courier New" panose="02070309020205020404" pitchFamily="49" charset="0"/>
              </a:rPr>
              <a:t>()</a:t>
            </a:r>
            <a:br>
              <a:rPr lang="en-US" altLang="zh-CN" b="1" dirty="0">
                <a:latin typeface="Courier New" panose="02070309020205020404" pitchFamily="49" charset="0"/>
                <a:cs typeface="Courier New" panose="02070309020205020404" pitchFamily="49" charset="0"/>
              </a:rPr>
            </a:br>
            <a:r>
              <a:rPr lang="en-US" altLang="zh-CN" b="1" dirty="0" err="1">
                <a:latin typeface="Courier New" panose="02070309020205020404" pitchFamily="49" charset="0"/>
                <a:cs typeface="Courier New" panose="02070309020205020404" pitchFamily="49" charset="0"/>
              </a:rPr>
              <a:t>primitiveDS.map</a:t>
            </a:r>
            <a:r>
              <a:rPr lang="en-US" altLang="zh-CN" b="1" dirty="0">
                <a:latin typeface="Courier New" panose="02070309020205020404" pitchFamily="49" charset="0"/>
                <a:cs typeface="Courier New" panose="02070309020205020404" pitchFamily="49" charset="0"/>
              </a:rPr>
              <a:t>(_ + </a:t>
            </a:r>
            <a:r>
              <a:rPr lang="en-US" altLang="zh-CN" b="1" dirty="0">
                <a:solidFill>
                  <a:srgbClr val="6897BB"/>
                </a:solidFill>
                <a:latin typeface="Courier New" panose="02070309020205020404" pitchFamily="49" charset="0"/>
                <a:cs typeface="Courier New" panose="02070309020205020404" pitchFamily="49" charset="0"/>
              </a:rPr>
              <a:t>1</a:t>
            </a:r>
            <a:r>
              <a:rPr lang="en-US" altLang="zh-CN" b="1" dirty="0">
                <a:latin typeface="Courier New" panose="02070309020205020404" pitchFamily="49" charset="0"/>
                <a:cs typeface="Courier New" panose="02070309020205020404" pitchFamily="49" charset="0"/>
              </a:rPr>
              <a:t>).collect() </a:t>
            </a:r>
            <a:r>
              <a:rPr lang="en-US" altLang="zh-CN" b="1" dirty="0">
                <a:solidFill>
                  <a:srgbClr val="808080"/>
                </a:solidFill>
                <a:latin typeface="Courier New" panose="02070309020205020404" pitchFamily="49" charset="0"/>
                <a:cs typeface="Courier New" panose="02070309020205020404" pitchFamily="49" charset="0"/>
              </a:rPr>
              <a:t>// Returns: Array(2, 3, 4)</a:t>
            </a:r>
            <a:br>
              <a:rPr lang="en-US" altLang="zh-CN" b="1" dirty="0">
                <a:solidFill>
                  <a:srgbClr val="808080"/>
                </a:solidFill>
                <a:latin typeface="Courier New" panose="02070309020205020404" pitchFamily="49" charset="0"/>
                <a:cs typeface="Courier New" panose="02070309020205020404" pitchFamily="49" charset="0"/>
              </a:rPr>
            </a:b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r>
              <a:rPr lang="en-US" altLang="zh-CN" b="1" dirty="0" err="1">
                <a:solidFill>
                  <a:srgbClr val="808080"/>
                </a:solidFill>
                <a:latin typeface="Courier New" panose="02070309020205020404" pitchFamily="49" charset="0"/>
                <a:cs typeface="Courier New" panose="02070309020205020404" pitchFamily="49" charset="0"/>
              </a:rPr>
              <a:t>DataFrames</a:t>
            </a:r>
            <a:r>
              <a:rPr lang="en-US" altLang="zh-CN" b="1" dirty="0">
                <a:solidFill>
                  <a:srgbClr val="808080"/>
                </a:solidFill>
                <a:latin typeface="Courier New" panose="02070309020205020404" pitchFamily="49" charset="0"/>
                <a:cs typeface="Courier New" panose="02070309020205020404" pitchFamily="49" charset="0"/>
              </a:rPr>
              <a:t> can be converted to a Dataset by providing a class. Mapping will be done by name</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err="1">
                <a:solidFill>
                  <a:srgbClr val="CC7832"/>
                </a:solidFill>
                <a:latin typeface="Courier New" panose="02070309020205020404" pitchFamily="49" charset="0"/>
                <a:cs typeface="Courier New" panose="02070309020205020404" pitchFamily="49" charset="0"/>
              </a:rPr>
              <a:t>val</a:t>
            </a:r>
            <a:r>
              <a:rPr lang="en-US" altLang="zh-CN" b="1" dirty="0">
                <a:solidFill>
                  <a:srgbClr val="CC7832"/>
                </a:solidFill>
                <a:latin typeface="Courier New" panose="02070309020205020404" pitchFamily="49" charset="0"/>
                <a:cs typeface="Courier New" panose="02070309020205020404" pitchFamily="49" charset="0"/>
              </a:rPr>
              <a:t> </a:t>
            </a:r>
            <a:r>
              <a:rPr lang="en-US" altLang="zh-CN" b="1" dirty="0">
                <a:latin typeface="Courier New" panose="02070309020205020404" pitchFamily="49" charset="0"/>
                <a:cs typeface="Courier New" panose="02070309020205020404" pitchFamily="49" charset="0"/>
              </a:rPr>
              <a:t>path = </a:t>
            </a:r>
            <a:r>
              <a:rPr lang="en-US" altLang="zh-CN" b="1" dirty="0">
                <a:solidFill>
                  <a:srgbClr val="6A8759"/>
                </a:solidFill>
                <a:latin typeface="Courier New" panose="02070309020205020404" pitchFamily="49" charset="0"/>
                <a:cs typeface="Courier New" panose="02070309020205020404" pitchFamily="49" charset="0"/>
              </a:rPr>
              <a:t>"examples/</a:t>
            </a:r>
            <a:r>
              <a:rPr lang="en-US" altLang="zh-CN" b="1" dirty="0" err="1">
                <a:solidFill>
                  <a:srgbClr val="6A8759"/>
                </a:solidFill>
                <a:latin typeface="Courier New" panose="02070309020205020404" pitchFamily="49" charset="0"/>
                <a:cs typeface="Courier New" panose="02070309020205020404" pitchFamily="49" charset="0"/>
              </a:rPr>
              <a:t>src</a:t>
            </a:r>
            <a:r>
              <a:rPr lang="en-US" altLang="zh-CN" b="1" dirty="0">
                <a:solidFill>
                  <a:srgbClr val="6A8759"/>
                </a:solidFill>
                <a:latin typeface="Courier New" panose="02070309020205020404" pitchFamily="49" charset="0"/>
                <a:cs typeface="Courier New" panose="02070309020205020404" pitchFamily="49" charset="0"/>
              </a:rPr>
              <a:t>/main/resources/</a:t>
            </a:r>
            <a:r>
              <a:rPr lang="en-US" altLang="zh-CN" b="1" dirty="0" err="1">
                <a:solidFill>
                  <a:srgbClr val="6A8759"/>
                </a:solidFill>
                <a:latin typeface="Courier New" panose="02070309020205020404" pitchFamily="49" charset="0"/>
                <a:cs typeface="Courier New" panose="02070309020205020404" pitchFamily="49" charset="0"/>
              </a:rPr>
              <a:t>people.json</a:t>
            </a:r>
            <a:r>
              <a:rPr lang="en-US" altLang="zh-CN" b="1" dirty="0">
                <a:solidFill>
                  <a:srgbClr val="6A8759"/>
                </a:solidFill>
                <a:latin typeface="Courier New" panose="02070309020205020404" pitchFamily="49" charset="0"/>
                <a:cs typeface="Courier New" panose="02070309020205020404" pitchFamily="49" charset="0"/>
              </a:rPr>
              <a:t>"</a:t>
            </a:r>
            <a:br>
              <a:rPr lang="en-US" altLang="zh-CN" b="1" dirty="0">
                <a:solidFill>
                  <a:srgbClr val="6A8759"/>
                </a:solidFill>
                <a:latin typeface="Courier New" panose="02070309020205020404" pitchFamily="49" charset="0"/>
                <a:cs typeface="Courier New" panose="02070309020205020404" pitchFamily="49" charset="0"/>
              </a:rPr>
            </a:br>
            <a:r>
              <a:rPr lang="en-US" altLang="zh-CN" b="1" dirty="0" err="1">
                <a:solidFill>
                  <a:srgbClr val="CC7832"/>
                </a:solidFill>
                <a:latin typeface="Courier New" panose="02070309020205020404" pitchFamily="49" charset="0"/>
                <a:cs typeface="Courier New" panose="02070309020205020404" pitchFamily="49" charset="0"/>
              </a:rPr>
              <a:t>val</a:t>
            </a:r>
            <a:r>
              <a:rPr lang="en-US" altLang="zh-CN" b="1" dirty="0">
                <a:solidFill>
                  <a:srgbClr val="CC7832"/>
                </a:solidFill>
                <a:latin typeface="Courier New" panose="02070309020205020404" pitchFamily="49" charset="0"/>
                <a:cs typeface="Courier New" panose="02070309020205020404" pitchFamily="49" charset="0"/>
              </a:rPr>
              <a:t> </a:t>
            </a:r>
            <a:r>
              <a:rPr lang="en-US" altLang="zh-CN" b="1" dirty="0" err="1">
                <a:latin typeface="Courier New" panose="02070309020205020404" pitchFamily="49" charset="0"/>
                <a:cs typeface="Courier New" panose="02070309020205020404" pitchFamily="49" charset="0"/>
              </a:rPr>
              <a:t>peopleDS</a:t>
            </a:r>
            <a:r>
              <a:rPr lang="en-US" altLang="zh-CN" b="1" dirty="0">
                <a:latin typeface="Courier New" panose="02070309020205020404" pitchFamily="49" charset="0"/>
                <a:cs typeface="Courier New" panose="02070309020205020404" pitchFamily="49" charset="0"/>
              </a:rPr>
              <a:t> = </a:t>
            </a:r>
            <a:r>
              <a:rPr lang="en-US" altLang="zh-CN" b="1" dirty="0" err="1">
                <a:latin typeface="Courier New" panose="02070309020205020404" pitchFamily="49" charset="0"/>
                <a:cs typeface="Courier New" panose="02070309020205020404" pitchFamily="49" charset="0"/>
              </a:rPr>
              <a:t>spark.read.json</a:t>
            </a:r>
            <a:r>
              <a:rPr lang="en-US" altLang="zh-CN" b="1" dirty="0">
                <a:latin typeface="Courier New" panose="02070309020205020404" pitchFamily="49" charset="0"/>
                <a:cs typeface="Courier New" panose="02070309020205020404" pitchFamily="49" charset="0"/>
              </a:rPr>
              <a:t>(path).as[Person]</a:t>
            </a:r>
            <a:br>
              <a:rPr lang="en-US" altLang="zh-CN" b="1" dirty="0">
                <a:latin typeface="Courier New" panose="02070309020205020404" pitchFamily="49" charset="0"/>
                <a:cs typeface="Courier New" panose="02070309020205020404" pitchFamily="49" charset="0"/>
              </a:rPr>
            </a:br>
            <a:r>
              <a:rPr lang="en-US" altLang="zh-CN" b="1" dirty="0" err="1">
                <a:latin typeface="Courier New" panose="02070309020205020404" pitchFamily="49" charset="0"/>
                <a:cs typeface="Courier New" panose="02070309020205020404" pitchFamily="49" charset="0"/>
              </a:rPr>
              <a:t>peopleDS.show</a:t>
            </a:r>
            <a:r>
              <a:rPr lang="en-US" altLang="zh-CN" b="1" dirty="0">
                <a:latin typeface="Courier New" panose="02070309020205020404" pitchFamily="49" charset="0"/>
                <a:cs typeface="Courier New" panose="02070309020205020404" pitchFamily="49" charset="0"/>
              </a:rPr>
              <a:t>()</a:t>
            </a:r>
            <a:br>
              <a:rPr lang="en-US" altLang="zh-CN" b="1" dirty="0">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 age|   name|</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r>
              <a:rPr lang="en-US" altLang="zh-CN" b="1" dirty="0" err="1">
                <a:solidFill>
                  <a:srgbClr val="808080"/>
                </a:solidFill>
                <a:latin typeface="Courier New" panose="02070309020205020404" pitchFamily="49" charset="0"/>
                <a:cs typeface="Courier New" panose="02070309020205020404" pitchFamily="49" charset="0"/>
              </a:rPr>
              <a:t>null|Michael</a:t>
            </a:r>
            <a:r>
              <a:rPr lang="en-US" altLang="zh-CN" b="1" dirty="0">
                <a:solidFill>
                  <a:srgbClr val="808080"/>
                </a:solidFill>
                <a:latin typeface="Courier New" panose="02070309020205020404" pitchFamily="49" charset="0"/>
                <a:cs typeface="Courier New" panose="02070309020205020404" pitchFamily="49" charset="0"/>
              </a:rPr>
              <a:t>|</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  30|   Andy|</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  19| Justin|</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a:t>
            </a:r>
            <a:br>
              <a:rPr lang="en-US" altLang="zh-CN" b="1" dirty="0">
                <a:solidFill>
                  <a:srgbClr val="808080"/>
                </a:solidFill>
                <a:latin typeface="Courier New" panose="02070309020205020404" pitchFamily="49" charset="0"/>
                <a:cs typeface="Courier New" panose="02070309020205020404" pitchFamily="49" charset="0"/>
              </a:rPr>
            </a:br>
            <a:r>
              <a:rPr lang="en-US" altLang="zh-CN" b="1" dirty="0">
                <a:solidFill>
                  <a:srgbClr val="808080"/>
                </a:solidFill>
                <a:latin typeface="Courier New" panose="02070309020205020404" pitchFamily="49" charset="0"/>
                <a:cs typeface="Courier New" panose="02070309020205020404" pitchFamily="49" charset="0"/>
              </a:rPr>
              <a:t>// $example </a:t>
            </a:r>
            <a:r>
              <a:rPr lang="en-US" altLang="zh-CN" b="1" dirty="0" err="1">
                <a:solidFill>
                  <a:srgbClr val="808080"/>
                </a:solidFill>
                <a:latin typeface="Courier New" panose="02070309020205020404" pitchFamily="49" charset="0"/>
                <a:cs typeface="Courier New" panose="02070309020205020404" pitchFamily="49" charset="0"/>
              </a:rPr>
              <a:t>off:create_ds</a:t>
            </a:r>
            <a:r>
              <a:rPr lang="en-US" altLang="zh-CN" b="1" dirty="0">
                <a:solidFill>
                  <a:srgbClr val="808080"/>
                </a:solidFill>
                <a:latin typeface="Courier New" panose="02070309020205020404" pitchFamily="49" charset="0"/>
                <a:cs typeface="Courier New" panose="02070309020205020404" pitchFamily="49" charset="0"/>
              </a:rPr>
              <a:t>$</a:t>
            </a:r>
            <a:br>
              <a:rPr lang="en-US" altLang="zh-CN" dirty="0">
                <a:solidFill>
                  <a:srgbClr val="808080"/>
                </a:solidFill>
              </a:rPr>
            </a:br>
            <a:br>
              <a:rPr lang="en-US" altLang="zh-CN" dirty="0">
                <a:solidFill>
                  <a:srgbClr val="808080"/>
                </a:solidFill>
              </a:rPr>
            </a:br>
            <a:endParaRPr kumimoji="1" lang="zh-CN" altLang="en-US" dirty="0"/>
          </a:p>
        </p:txBody>
      </p:sp>
      <p:sp>
        <p:nvSpPr>
          <p:cNvPr id="4" name="灯片编号占位符 3">
            <a:extLst>
              <a:ext uri="{FF2B5EF4-FFF2-40B4-BE49-F238E27FC236}">
                <a16:creationId xmlns:a16="http://schemas.microsoft.com/office/drawing/2014/main" id="{93F4B4AD-89C7-5D47-B873-7691018D6C30}"/>
              </a:ext>
            </a:extLst>
          </p:cNvPr>
          <p:cNvSpPr>
            <a:spLocks noGrp="1"/>
          </p:cNvSpPr>
          <p:nvPr>
            <p:ph type="sldNum" sz="quarter" idx="12"/>
          </p:nvPr>
        </p:nvSpPr>
        <p:spPr/>
        <p:txBody>
          <a:bodyPr/>
          <a:lstStyle/>
          <a:p>
            <a:fld id="{CB818ED7-1FAF-4BEC-A906-EB6564C334EB}" type="slidenum">
              <a:rPr lang="zh-CN" altLang="en-US" smtClean="0"/>
              <a:pPr/>
              <a:t>67</a:t>
            </a:fld>
            <a:endParaRPr lang="zh-CN" altLang="en-US" dirty="0"/>
          </a:p>
        </p:txBody>
      </p:sp>
      <p:sp>
        <p:nvSpPr>
          <p:cNvPr id="5" name="矩形 4">
            <a:extLst>
              <a:ext uri="{FF2B5EF4-FFF2-40B4-BE49-F238E27FC236}">
                <a16:creationId xmlns:a16="http://schemas.microsoft.com/office/drawing/2014/main" id="{C896FFAF-BCAA-A24F-B43D-0D298BADCA7D}"/>
              </a:ext>
            </a:extLst>
          </p:cNvPr>
          <p:cNvSpPr/>
          <p:nvPr/>
        </p:nvSpPr>
        <p:spPr>
          <a:xfrm>
            <a:off x="2286000" y="-1906399"/>
            <a:ext cx="4572000" cy="369332"/>
          </a:xfrm>
          <a:prstGeom prst="rect">
            <a:avLst/>
          </a:prstGeom>
        </p:spPr>
        <p:txBody>
          <a:bodyPr>
            <a:spAutoFit/>
          </a:bodyPr>
          <a:lstStyle/>
          <a:p>
            <a:endParaRPr lang="zh-CN" altLang="en-US" dirty="0"/>
          </a:p>
        </p:txBody>
      </p:sp>
    </p:spTree>
    <p:extLst>
      <p:ext uri="{BB962C8B-B14F-4D97-AF65-F5344CB8AC3E}">
        <p14:creationId xmlns:p14="http://schemas.microsoft.com/office/powerpoint/2010/main" val="27532225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48606-1300-1447-B0E4-AB2916C07DBC}"/>
              </a:ext>
            </a:extLst>
          </p:cNvPr>
          <p:cNvSpPr>
            <a:spLocks noGrp="1"/>
          </p:cNvSpPr>
          <p:nvPr>
            <p:ph type="title"/>
          </p:nvPr>
        </p:nvSpPr>
        <p:spPr/>
        <p:txBody>
          <a:bodyPr/>
          <a:lstStyle/>
          <a:p>
            <a:r>
              <a:rPr kumimoji="1" lang="en-US" altLang="zh-CN" dirty="0"/>
              <a:t>Other</a:t>
            </a:r>
            <a:r>
              <a:rPr kumimoji="1" lang="zh-CN" altLang="en-US" dirty="0"/>
              <a:t> </a:t>
            </a:r>
            <a:r>
              <a:rPr kumimoji="1" lang="en-US" altLang="zh-CN" dirty="0"/>
              <a:t>Issues</a:t>
            </a:r>
            <a:endParaRPr kumimoji="1" lang="zh-CN" altLang="en-US" dirty="0"/>
          </a:p>
        </p:txBody>
      </p:sp>
      <p:sp>
        <p:nvSpPr>
          <p:cNvPr id="3" name="内容占位符 2">
            <a:extLst>
              <a:ext uri="{FF2B5EF4-FFF2-40B4-BE49-F238E27FC236}">
                <a16:creationId xmlns:a16="http://schemas.microsoft.com/office/drawing/2014/main" id="{8468D35C-C4A2-064B-87E5-E7B7BACC393B}"/>
              </a:ext>
            </a:extLst>
          </p:cNvPr>
          <p:cNvSpPr>
            <a:spLocks noGrp="1"/>
          </p:cNvSpPr>
          <p:nvPr>
            <p:ph idx="1"/>
          </p:nvPr>
        </p:nvSpPr>
        <p:spPr/>
        <p:txBody>
          <a:bodyPr/>
          <a:lstStyle/>
          <a:p>
            <a:r>
              <a:rPr lang="en-US" altLang="zh-CN" dirty="0"/>
              <a:t>Structured Streaming </a:t>
            </a:r>
          </a:p>
          <a:p>
            <a:pPr lvl="1"/>
            <a:r>
              <a:rPr lang="en-US" altLang="zh-CN" dirty="0"/>
              <a:t>a scalable and fault-tolerant stream processing engine built on the Spark SQL engine. </a:t>
            </a:r>
          </a:p>
          <a:p>
            <a:endParaRPr kumimoji="1" lang="zh-CN" altLang="en-US" dirty="0"/>
          </a:p>
        </p:txBody>
      </p:sp>
      <p:sp>
        <p:nvSpPr>
          <p:cNvPr id="4" name="灯片编号占位符 3">
            <a:extLst>
              <a:ext uri="{FF2B5EF4-FFF2-40B4-BE49-F238E27FC236}">
                <a16:creationId xmlns:a16="http://schemas.microsoft.com/office/drawing/2014/main" id="{0C536528-2FB5-E44F-B82F-3792044F7E2E}"/>
              </a:ext>
            </a:extLst>
          </p:cNvPr>
          <p:cNvSpPr>
            <a:spLocks noGrp="1"/>
          </p:cNvSpPr>
          <p:nvPr>
            <p:ph type="sldNum" sz="quarter" idx="12"/>
          </p:nvPr>
        </p:nvSpPr>
        <p:spPr/>
        <p:txBody>
          <a:bodyPr/>
          <a:lstStyle/>
          <a:p>
            <a:fld id="{CB818ED7-1FAF-4BEC-A906-EB6564C334EB}" type="slidenum">
              <a:rPr lang="zh-CN" altLang="en-US" smtClean="0"/>
              <a:pPr/>
              <a:t>68</a:t>
            </a:fld>
            <a:endParaRPr lang="zh-CN" altLang="en-US" dirty="0"/>
          </a:p>
        </p:txBody>
      </p:sp>
      <p:pic>
        <p:nvPicPr>
          <p:cNvPr id="4102" name="Picture 6" descr="Stream as a Table">
            <a:extLst>
              <a:ext uri="{FF2B5EF4-FFF2-40B4-BE49-F238E27FC236}">
                <a16:creationId xmlns:a16="http://schemas.microsoft.com/office/drawing/2014/main" id="{A22ABB88-5386-574E-81ED-CDACB799E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888" y="1440195"/>
            <a:ext cx="6588224" cy="354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129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48606-1300-1447-B0E4-AB2916C07DBC}"/>
              </a:ext>
            </a:extLst>
          </p:cNvPr>
          <p:cNvSpPr>
            <a:spLocks noGrp="1"/>
          </p:cNvSpPr>
          <p:nvPr>
            <p:ph type="title"/>
          </p:nvPr>
        </p:nvSpPr>
        <p:spPr/>
        <p:txBody>
          <a:bodyPr/>
          <a:lstStyle/>
          <a:p>
            <a:r>
              <a:rPr kumimoji="1" lang="en-US" altLang="zh-CN" dirty="0"/>
              <a:t>Other</a:t>
            </a:r>
            <a:r>
              <a:rPr kumimoji="1" lang="zh-CN" altLang="en-US" dirty="0"/>
              <a:t> </a:t>
            </a:r>
            <a:r>
              <a:rPr kumimoji="1" lang="en-US" altLang="zh-CN" dirty="0"/>
              <a:t>Issues</a:t>
            </a:r>
            <a:endParaRPr kumimoji="1" lang="zh-CN" altLang="en-US" dirty="0"/>
          </a:p>
        </p:txBody>
      </p:sp>
      <p:sp>
        <p:nvSpPr>
          <p:cNvPr id="4" name="灯片编号占位符 3">
            <a:extLst>
              <a:ext uri="{FF2B5EF4-FFF2-40B4-BE49-F238E27FC236}">
                <a16:creationId xmlns:a16="http://schemas.microsoft.com/office/drawing/2014/main" id="{0C536528-2FB5-E44F-B82F-3792044F7E2E}"/>
              </a:ext>
            </a:extLst>
          </p:cNvPr>
          <p:cNvSpPr>
            <a:spLocks noGrp="1"/>
          </p:cNvSpPr>
          <p:nvPr>
            <p:ph type="sldNum" sz="quarter" idx="12"/>
          </p:nvPr>
        </p:nvSpPr>
        <p:spPr/>
        <p:txBody>
          <a:bodyPr/>
          <a:lstStyle/>
          <a:p>
            <a:fld id="{CB818ED7-1FAF-4BEC-A906-EB6564C334EB}" type="slidenum">
              <a:rPr lang="zh-CN" altLang="en-US" smtClean="0"/>
              <a:pPr/>
              <a:t>69</a:t>
            </a:fld>
            <a:endParaRPr lang="zh-CN" altLang="en-US" dirty="0"/>
          </a:p>
        </p:txBody>
      </p:sp>
      <p:pic>
        <p:nvPicPr>
          <p:cNvPr id="6146" name="Picture 2" descr="Model">
            <a:extLst>
              <a:ext uri="{FF2B5EF4-FFF2-40B4-BE49-F238E27FC236}">
                <a16:creationId xmlns:a16="http://schemas.microsoft.com/office/drawing/2014/main" id="{76EBEF8A-186A-9B4F-BD14-5AA115744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034" y="406913"/>
            <a:ext cx="7431931" cy="459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39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2E1E6D82-8D7F-6E49-B34E-8ACF2CAB3249}"/>
              </a:ext>
            </a:extLst>
          </p:cNvPr>
          <p:cNvSpPr>
            <a:spLocks noGrp="1"/>
          </p:cNvSpPr>
          <p:nvPr>
            <p:ph type="title"/>
          </p:nvPr>
        </p:nvSpPr>
        <p:spPr>
          <a:xfrm>
            <a:off x="6833" y="56743"/>
            <a:ext cx="6172200" cy="482999"/>
          </a:xfrm>
        </p:spPr>
        <p:txBody>
          <a:bodyPr/>
          <a:lstStyle/>
          <a:p>
            <a:r>
              <a:rPr lang="en-US" altLang="zh-CN" dirty="0">
                <a:ea typeface="ＭＳ Ｐゴシック" panose="020B0600070205080204" pitchFamily="34" charset="-128"/>
              </a:rPr>
              <a:t>Example: Log Mining</a:t>
            </a:r>
          </a:p>
        </p:txBody>
      </p:sp>
      <p:sp>
        <p:nvSpPr>
          <p:cNvPr id="13314" name="Content Placeholder 2">
            <a:extLst>
              <a:ext uri="{FF2B5EF4-FFF2-40B4-BE49-F238E27FC236}">
                <a16:creationId xmlns:a16="http://schemas.microsoft.com/office/drawing/2014/main" id="{E06BDAC2-68B3-DD45-A15D-1FA4018C870D}"/>
              </a:ext>
            </a:extLst>
          </p:cNvPr>
          <p:cNvSpPr>
            <a:spLocks noGrp="1"/>
          </p:cNvSpPr>
          <p:nvPr>
            <p:ph idx="1"/>
          </p:nvPr>
        </p:nvSpPr>
        <p:spPr>
          <a:xfrm>
            <a:off x="251520" y="847726"/>
            <a:ext cx="8568952" cy="1028700"/>
          </a:xfrm>
        </p:spPr>
        <p:txBody>
          <a:bodyPr>
            <a:normAutofit/>
          </a:bodyPr>
          <a:lstStyle/>
          <a:p>
            <a:r>
              <a:rPr lang="en-US" altLang="zh-CN" dirty="0">
                <a:ea typeface="ＭＳ Ｐゴシック" panose="020B0600070205080204" pitchFamily="34" charset="-128"/>
              </a:rPr>
              <a:t>Load error messages from a log into memory, then interactively search for various patterns</a:t>
            </a:r>
          </a:p>
        </p:txBody>
      </p:sp>
      <p:sp>
        <p:nvSpPr>
          <p:cNvPr id="4" name="TextBox 3">
            <a:extLst>
              <a:ext uri="{FF2B5EF4-FFF2-40B4-BE49-F238E27FC236}">
                <a16:creationId xmlns:a16="http://schemas.microsoft.com/office/drawing/2014/main" id="{B00FE228-1A3B-9642-A65E-3FCF25D06659}"/>
              </a:ext>
            </a:extLst>
          </p:cNvPr>
          <p:cNvSpPr txBox="1">
            <a:spLocks noChangeArrowheads="1"/>
          </p:cNvSpPr>
          <p:nvPr/>
        </p:nvSpPr>
        <p:spPr bwMode="auto">
          <a:xfrm>
            <a:off x="1314450" y="1870769"/>
            <a:ext cx="4343400" cy="1023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ts val="450"/>
              </a:spcBef>
            </a:pPr>
            <a:r>
              <a:rPr lang="en-US" altLang="zh-CN" sz="1200">
                <a:latin typeface="Lucida Console" panose="020B0609040504020204" pitchFamily="49" charset="0"/>
              </a:rPr>
              <a:t>lines = spark.textFile(</a:t>
            </a:r>
            <a:r>
              <a:rPr lang="en-US" altLang="en-US" sz="1200">
                <a:latin typeface="Lucida Console" panose="020B0609040504020204" pitchFamily="49" charset="0"/>
              </a:rPr>
              <a:t>“</a:t>
            </a:r>
            <a:r>
              <a:rPr lang="en-US" altLang="zh-CN" sz="1200">
                <a:latin typeface="Lucida Console" panose="020B0609040504020204" pitchFamily="49" charset="0"/>
              </a:rPr>
              <a:t>hdfs://...</a:t>
            </a:r>
            <a:r>
              <a:rPr lang="en-US" altLang="en-US" sz="1200">
                <a:latin typeface="Lucida Console" panose="020B0609040504020204" pitchFamily="49" charset="0"/>
              </a:rPr>
              <a:t>”</a:t>
            </a:r>
            <a:r>
              <a:rPr lang="en-US" altLang="zh-CN" sz="1200">
                <a:latin typeface="Lucida Console" panose="020B0609040504020204" pitchFamily="49" charset="0"/>
              </a:rPr>
              <a:t>)</a:t>
            </a:r>
          </a:p>
          <a:p>
            <a:pPr eaLnBrk="1" hangingPunct="1">
              <a:spcBef>
                <a:spcPts val="450"/>
              </a:spcBef>
            </a:pPr>
            <a:r>
              <a:rPr lang="en-US" altLang="zh-CN" sz="1200">
                <a:latin typeface="Lucida Console" panose="020B0609040504020204" pitchFamily="49" charset="0"/>
              </a:rPr>
              <a:t>errors = lines.</a:t>
            </a:r>
            <a:r>
              <a:rPr lang="en-US" altLang="zh-CN" sz="1200">
                <a:solidFill>
                  <a:srgbClr val="3366FF"/>
                </a:solidFill>
                <a:latin typeface="Lucida Console" panose="020B0609040504020204" pitchFamily="49" charset="0"/>
              </a:rPr>
              <a:t>filter</a:t>
            </a:r>
            <a:r>
              <a:rPr lang="en-US" altLang="zh-CN" sz="1200">
                <a:latin typeface="Lucida Console" panose="020B0609040504020204" pitchFamily="49" charset="0"/>
              </a:rPr>
              <a:t>(</a:t>
            </a:r>
            <a:r>
              <a:rPr lang="en-US" altLang="zh-CN" sz="1200">
                <a:solidFill>
                  <a:srgbClr val="FF0080"/>
                </a:solidFill>
                <a:latin typeface="Lucida Console" panose="020B0609040504020204" pitchFamily="49" charset="0"/>
              </a:rPr>
              <a:t>_.startsWith(</a:t>
            </a:r>
            <a:r>
              <a:rPr lang="en-US" altLang="en-US" sz="1200">
                <a:solidFill>
                  <a:srgbClr val="FF0080"/>
                </a:solidFill>
                <a:latin typeface="Lucida Console" panose="020B0609040504020204" pitchFamily="49" charset="0"/>
              </a:rPr>
              <a:t>“</a:t>
            </a:r>
            <a:r>
              <a:rPr lang="en-US" altLang="zh-CN" sz="1200">
                <a:solidFill>
                  <a:srgbClr val="FF0080"/>
                </a:solidFill>
                <a:latin typeface="Lucida Console" panose="020B0609040504020204" pitchFamily="49" charset="0"/>
              </a:rPr>
              <a:t>ERROR</a:t>
            </a:r>
            <a:r>
              <a:rPr lang="en-US" altLang="en-US" sz="1200">
                <a:solidFill>
                  <a:srgbClr val="FF0080"/>
                </a:solidFill>
                <a:latin typeface="Lucida Console" panose="020B0609040504020204" pitchFamily="49" charset="0"/>
              </a:rPr>
              <a:t>”</a:t>
            </a:r>
            <a:r>
              <a:rPr lang="en-US" altLang="zh-CN" sz="1200">
                <a:solidFill>
                  <a:srgbClr val="FF0080"/>
                </a:solidFill>
                <a:latin typeface="Lucida Console" panose="020B0609040504020204" pitchFamily="49" charset="0"/>
              </a:rPr>
              <a:t>)</a:t>
            </a:r>
            <a:r>
              <a:rPr lang="en-US" altLang="zh-CN" sz="1200">
                <a:latin typeface="Lucida Console" panose="020B0609040504020204" pitchFamily="49" charset="0"/>
              </a:rPr>
              <a:t>)</a:t>
            </a:r>
          </a:p>
          <a:p>
            <a:pPr eaLnBrk="1" hangingPunct="1">
              <a:spcBef>
                <a:spcPts val="450"/>
              </a:spcBef>
            </a:pPr>
            <a:r>
              <a:rPr lang="en-US" altLang="zh-CN" sz="1200">
                <a:latin typeface="Lucida Console" panose="020B0609040504020204" pitchFamily="49" charset="0"/>
              </a:rPr>
              <a:t>messages = errors.</a:t>
            </a:r>
            <a:r>
              <a:rPr lang="en-US" altLang="zh-CN" sz="1200">
                <a:solidFill>
                  <a:srgbClr val="3366FF"/>
                </a:solidFill>
                <a:latin typeface="Lucida Console" panose="020B0609040504020204" pitchFamily="49" charset="0"/>
              </a:rPr>
              <a:t>map</a:t>
            </a:r>
            <a:r>
              <a:rPr lang="en-US" altLang="zh-CN" sz="1200">
                <a:latin typeface="Lucida Console" panose="020B0609040504020204" pitchFamily="49" charset="0"/>
              </a:rPr>
              <a:t>(</a:t>
            </a:r>
            <a:r>
              <a:rPr lang="en-US" altLang="zh-CN" sz="1200">
                <a:solidFill>
                  <a:srgbClr val="FF0080"/>
                </a:solidFill>
                <a:latin typeface="Lucida Console" panose="020B0609040504020204" pitchFamily="49" charset="0"/>
              </a:rPr>
              <a:t>_.split(</a:t>
            </a:r>
            <a:r>
              <a:rPr lang="en-US" altLang="en-US" sz="1200">
                <a:solidFill>
                  <a:srgbClr val="FF0080"/>
                </a:solidFill>
                <a:latin typeface="Lucida Console" panose="020B0609040504020204" pitchFamily="49" charset="0"/>
              </a:rPr>
              <a:t>‘</a:t>
            </a:r>
            <a:r>
              <a:rPr lang="en-US" altLang="zh-CN" sz="1200">
                <a:solidFill>
                  <a:srgbClr val="FF0080"/>
                </a:solidFill>
                <a:latin typeface="Lucida Console" panose="020B0609040504020204" pitchFamily="49" charset="0"/>
              </a:rPr>
              <a:t>\t</a:t>
            </a:r>
            <a:r>
              <a:rPr lang="en-US" altLang="en-US" sz="1200">
                <a:solidFill>
                  <a:srgbClr val="FF0080"/>
                </a:solidFill>
                <a:latin typeface="Lucida Console" panose="020B0609040504020204" pitchFamily="49" charset="0"/>
              </a:rPr>
              <a:t>’</a:t>
            </a:r>
            <a:r>
              <a:rPr lang="en-US" altLang="zh-CN" sz="1200">
                <a:solidFill>
                  <a:srgbClr val="FF0080"/>
                </a:solidFill>
                <a:latin typeface="Lucida Console" panose="020B0609040504020204" pitchFamily="49" charset="0"/>
              </a:rPr>
              <a:t>)(2)</a:t>
            </a:r>
            <a:r>
              <a:rPr lang="en-US" altLang="zh-CN" sz="1200">
                <a:latin typeface="Lucida Console" panose="020B0609040504020204" pitchFamily="49" charset="0"/>
              </a:rPr>
              <a:t>)</a:t>
            </a:r>
          </a:p>
          <a:p>
            <a:pPr eaLnBrk="1" hangingPunct="1">
              <a:spcBef>
                <a:spcPts val="450"/>
              </a:spcBef>
            </a:pPr>
            <a:r>
              <a:rPr lang="en-US" altLang="zh-CN" sz="1200">
                <a:latin typeface="Lucida Console" panose="020B0609040504020204" pitchFamily="49" charset="0"/>
              </a:rPr>
              <a:t>cachedMsgs = messages.</a:t>
            </a:r>
            <a:r>
              <a:rPr lang="en-US" altLang="zh-CN" sz="1200">
                <a:solidFill>
                  <a:srgbClr val="3366FF"/>
                </a:solidFill>
                <a:latin typeface="Lucida Console" panose="020B0609040504020204" pitchFamily="49" charset="0"/>
              </a:rPr>
              <a:t>cache</a:t>
            </a:r>
            <a:r>
              <a:rPr lang="en-US" altLang="zh-CN" sz="1200">
                <a:latin typeface="Lucida Console" panose="020B0609040504020204" pitchFamily="49" charset="0"/>
              </a:rPr>
              <a:t>()</a:t>
            </a:r>
          </a:p>
        </p:txBody>
      </p:sp>
      <p:grpSp>
        <p:nvGrpSpPr>
          <p:cNvPr id="68" name="Group 67">
            <a:extLst>
              <a:ext uri="{FF2B5EF4-FFF2-40B4-BE49-F238E27FC236}">
                <a16:creationId xmlns:a16="http://schemas.microsoft.com/office/drawing/2014/main" id="{7C772D2B-D8BB-684E-8FC3-AD9BB0ED59E5}"/>
              </a:ext>
            </a:extLst>
          </p:cNvPr>
          <p:cNvGrpSpPr>
            <a:grpSpLocks/>
          </p:cNvGrpSpPr>
          <p:nvPr/>
        </p:nvGrpSpPr>
        <p:grpSpPr bwMode="auto">
          <a:xfrm>
            <a:off x="5354241" y="1927920"/>
            <a:ext cx="2303859" cy="2888456"/>
            <a:chOff x="5615710" y="2743323"/>
            <a:chExt cx="3071090" cy="3851442"/>
          </a:xfrm>
        </p:grpSpPr>
        <p:pic>
          <p:nvPicPr>
            <p:cNvPr id="13345" name="Picture 5">
              <a:extLst>
                <a:ext uri="{FF2B5EF4-FFF2-40B4-BE49-F238E27FC236}">
                  <a16:creationId xmlns:a16="http://schemas.microsoft.com/office/drawing/2014/main" id="{48AC176A-582E-2C49-AEA1-3D73605615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23729" y="3493655"/>
              <a:ext cx="1128236" cy="112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6" name="Picture 6">
              <a:extLst>
                <a:ext uri="{FF2B5EF4-FFF2-40B4-BE49-F238E27FC236}">
                  <a16:creationId xmlns:a16="http://schemas.microsoft.com/office/drawing/2014/main" id="{5CFE4BF3-2BC8-AB40-A7A2-27EF3D3433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8564" y="2743323"/>
              <a:ext cx="1128236" cy="112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7" name="Picture 7">
              <a:extLst>
                <a:ext uri="{FF2B5EF4-FFF2-40B4-BE49-F238E27FC236}">
                  <a16:creationId xmlns:a16="http://schemas.microsoft.com/office/drawing/2014/main" id="{ED0B924E-0731-DC47-9A72-AD4740E63F0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4800600"/>
              <a:ext cx="1128236" cy="112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8" name="Picture 8">
              <a:extLst>
                <a:ext uri="{FF2B5EF4-FFF2-40B4-BE49-F238E27FC236}">
                  <a16:creationId xmlns:a16="http://schemas.microsoft.com/office/drawing/2014/main" id="{583047D4-FC82-2F4B-9B67-5FDF1FC2CD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15710" y="5466529"/>
              <a:ext cx="1128236" cy="1128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DF77554C-BC6B-FF44-9560-9235F1F2C9D3}"/>
              </a:ext>
            </a:extLst>
          </p:cNvPr>
          <p:cNvSpPr>
            <a:spLocks noChangeArrowheads="1"/>
          </p:cNvSpPr>
          <p:nvPr/>
        </p:nvSpPr>
        <p:spPr bwMode="auto">
          <a:xfrm>
            <a:off x="6875860" y="2379167"/>
            <a:ext cx="592931" cy="240506"/>
          </a:xfrm>
          <a:prstGeom prst="rect">
            <a:avLst/>
          </a:prstGeom>
          <a:gradFill rotWithShape="1">
            <a:gsLst>
              <a:gs pos="0">
                <a:srgbClr val="FF9A99"/>
              </a:gs>
              <a:gs pos="100000">
                <a:srgbClr val="D1403C"/>
              </a:gs>
            </a:gsLst>
            <a:lin ang="5400000"/>
          </a:gradFill>
          <a:ln w="9525">
            <a:solidFill>
              <a:srgbClr val="BE4B48"/>
            </a:solidFill>
            <a:miter lim="800000"/>
            <a:headEnd/>
            <a:tailEnd/>
          </a:ln>
          <a:effectLst>
            <a:outerShdw blurRad="40000" dist="23000" dir="5400000" rotWithShape="0">
              <a:srgbClr val="808080">
                <a:alpha val="34999"/>
              </a:srgbClr>
            </a:outerShdw>
          </a:effectLst>
        </p:spPr>
        <p:txBody>
          <a:bodyPr lIns="0" rIns="0" anchor="ctr"/>
          <a:lstStyle/>
          <a:p>
            <a:pPr algn="ctr">
              <a:defRPr/>
            </a:pPr>
            <a:r>
              <a:rPr lang="en-US" sz="1125" dirty="0">
                <a:solidFill>
                  <a:schemeClr val="lt1"/>
                </a:solidFill>
              </a:rPr>
              <a:t>Block 1</a:t>
            </a:r>
          </a:p>
        </p:txBody>
      </p:sp>
      <p:sp>
        <p:nvSpPr>
          <p:cNvPr id="22" name="Rectangle 21">
            <a:extLst>
              <a:ext uri="{FF2B5EF4-FFF2-40B4-BE49-F238E27FC236}">
                <a16:creationId xmlns:a16="http://schemas.microsoft.com/office/drawing/2014/main" id="{90A9EA34-A12C-4B43-A950-F262D5E109CE}"/>
              </a:ext>
            </a:extLst>
          </p:cNvPr>
          <p:cNvSpPr>
            <a:spLocks noChangeArrowheads="1"/>
          </p:cNvSpPr>
          <p:nvPr/>
        </p:nvSpPr>
        <p:spPr bwMode="auto">
          <a:xfrm>
            <a:off x="6787753" y="3916263"/>
            <a:ext cx="614363" cy="240506"/>
          </a:xfrm>
          <a:prstGeom prst="rect">
            <a:avLst/>
          </a:prstGeom>
          <a:gradFill rotWithShape="1">
            <a:gsLst>
              <a:gs pos="0">
                <a:srgbClr val="FF9A99"/>
              </a:gs>
              <a:gs pos="100000">
                <a:srgbClr val="D1403C"/>
              </a:gs>
            </a:gsLst>
            <a:lin ang="5400000"/>
          </a:gradFill>
          <a:ln w="9525">
            <a:solidFill>
              <a:srgbClr val="BE4B48"/>
            </a:solidFill>
            <a:miter lim="800000"/>
            <a:headEnd/>
            <a:tailEnd/>
          </a:ln>
          <a:effectLst>
            <a:outerShdw blurRad="40000" dist="23000" dir="5400000" rotWithShape="0">
              <a:srgbClr val="808080">
                <a:alpha val="34999"/>
              </a:srgbClr>
            </a:outerShdw>
          </a:effectLst>
        </p:spPr>
        <p:txBody>
          <a:bodyPr lIns="0" rIns="0" anchor="ctr"/>
          <a:lstStyle/>
          <a:p>
            <a:pPr algn="ctr">
              <a:defRPr/>
            </a:pPr>
            <a:r>
              <a:rPr lang="en-US" sz="1125" dirty="0">
                <a:solidFill>
                  <a:schemeClr val="lt1"/>
                </a:solidFill>
              </a:rPr>
              <a:t>Block 2</a:t>
            </a:r>
          </a:p>
        </p:txBody>
      </p:sp>
      <p:sp>
        <p:nvSpPr>
          <p:cNvPr id="23" name="Rectangle 22">
            <a:extLst>
              <a:ext uri="{FF2B5EF4-FFF2-40B4-BE49-F238E27FC236}">
                <a16:creationId xmlns:a16="http://schemas.microsoft.com/office/drawing/2014/main" id="{87290F7F-923D-4747-BCC0-729C948F8EEC}"/>
              </a:ext>
            </a:extLst>
          </p:cNvPr>
          <p:cNvSpPr>
            <a:spLocks noChangeArrowheads="1"/>
          </p:cNvSpPr>
          <p:nvPr/>
        </p:nvSpPr>
        <p:spPr bwMode="auto">
          <a:xfrm>
            <a:off x="5403056" y="4412754"/>
            <a:ext cx="604838" cy="240506"/>
          </a:xfrm>
          <a:prstGeom prst="rect">
            <a:avLst/>
          </a:prstGeom>
          <a:gradFill rotWithShape="1">
            <a:gsLst>
              <a:gs pos="0">
                <a:srgbClr val="FF9A99"/>
              </a:gs>
              <a:gs pos="100000">
                <a:srgbClr val="D1403C"/>
              </a:gs>
            </a:gsLst>
            <a:lin ang="5400000"/>
          </a:gradFill>
          <a:ln w="9525">
            <a:solidFill>
              <a:srgbClr val="BE4B48"/>
            </a:solidFill>
            <a:miter lim="800000"/>
            <a:headEnd/>
            <a:tailEnd/>
          </a:ln>
          <a:effectLst>
            <a:outerShdw blurRad="40000" dist="23000" dir="5400000" rotWithShape="0">
              <a:srgbClr val="808080">
                <a:alpha val="34999"/>
              </a:srgbClr>
            </a:outerShdw>
          </a:effectLst>
        </p:spPr>
        <p:txBody>
          <a:bodyPr lIns="0" rIns="0" anchor="ctr"/>
          <a:lstStyle/>
          <a:p>
            <a:pPr algn="ctr">
              <a:defRPr/>
            </a:pPr>
            <a:r>
              <a:rPr lang="en-US" sz="1125" dirty="0">
                <a:solidFill>
                  <a:schemeClr val="lt1"/>
                </a:solidFill>
              </a:rPr>
              <a:t>Block 3</a:t>
            </a:r>
          </a:p>
        </p:txBody>
      </p:sp>
      <p:grpSp>
        <p:nvGrpSpPr>
          <p:cNvPr id="44" name="Group 43">
            <a:extLst>
              <a:ext uri="{FF2B5EF4-FFF2-40B4-BE49-F238E27FC236}">
                <a16:creationId xmlns:a16="http://schemas.microsoft.com/office/drawing/2014/main" id="{6D2DC78D-E146-9446-83C4-3EFEE14523DF}"/>
              </a:ext>
            </a:extLst>
          </p:cNvPr>
          <p:cNvGrpSpPr>
            <a:grpSpLocks/>
          </p:cNvGrpSpPr>
          <p:nvPr/>
        </p:nvGrpSpPr>
        <p:grpSpPr bwMode="auto">
          <a:xfrm>
            <a:off x="5657850" y="2151757"/>
            <a:ext cx="1182291" cy="1782366"/>
            <a:chOff x="6019801" y="3042352"/>
            <a:chExt cx="1577109" cy="2375746"/>
          </a:xfrm>
        </p:grpSpPr>
        <p:cxnSp>
          <p:nvCxnSpPr>
            <p:cNvPr id="28" name="Straight Arrow Connector 27">
              <a:extLst>
                <a:ext uri="{FF2B5EF4-FFF2-40B4-BE49-F238E27FC236}">
                  <a16:creationId xmlns:a16="http://schemas.microsoft.com/office/drawing/2014/main" id="{24F17599-58F4-1C4F-BB61-949769B883CA}"/>
                </a:ext>
              </a:extLst>
            </p:cNvPr>
            <p:cNvCxnSpPr/>
            <p:nvPr/>
          </p:nvCxnSpPr>
          <p:spPr>
            <a:xfrm flipV="1">
              <a:off x="6518504" y="3042352"/>
              <a:ext cx="1078406" cy="599888"/>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8B53ED2-E667-344D-9A50-603656DC3111}"/>
                </a:ext>
              </a:extLst>
            </p:cNvPr>
            <p:cNvCxnSpPr/>
            <p:nvPr/>
          </p:nvCxnSpPr>
          <p:spPr>
            <a:xfrm>
              <a:off x="6415270" y="3666045"/>
              <a:ext cx="1141934" cy="1096620"/>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13F9DCB-84ED-6546-B81F-2EDC5E4EAC70}"/>
                </a:ext>
              </a:extLst>
            </p:cNvPr>
            <p:cNvCxnSpPr/>
            <p:nvPr/>
          </p:nvCxnSpPr>
          <p:spPr>
            <a:xfrm rot="5400000">
              <a:off x="5341509" y="4344337"/>
              <a:ext cx="1752053" cy="395469"/>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B027BBA1-C104-7D49-8690-CE88ACEB1A28}"/>
              </a:ext>
            </a:extLst>
          </p:cNvPr>
          <p:cNvGrpSpPr>
            <a:grpSpLocks/>
          </p:cNvGrpSpPr>
          <p:nvPr/>
        </p:nvGrpSpPr>
        <p:grpSpPr bwMode="auto">
          <a:xfrm>
            <a:off x="5372100" y="1901725"/>
            <a:ext cx="2217758" cy="2306241"/>
            <a:chOff x="5638799" y="2707533"/>
            <a:chExt cx="2957311" cy="3075342"/>
          </a:xfrm>
        </p:grpSpPr>
        <p:sp>
          <p:nvSpPr>
            <p:cNvPr id="15" name="Rounded Rectangle 14">
              <a:extLst>
                <a:ext uri="{FF2B5EF4-FFF2-40B4-BE49-F238E27FC236}">
                  <a16:creationId xmlns:a16="http://schemas.microsoft.com/office/drawing/2014/main" id="{116C5DAE-B0FD-F446-993F-71B23B6A4795}"/>
                </a:ext>
              </a:extLst>
            </p:cNvPr>
            <p:cNvSpPr>
              <a:spLocks noChangeArrowheads="1"/>
            </p:cNvSpPr>
            <p:nvPr/>
          </p:nvSpPr>
          <p:spPr bwMode="auto">
            <a:xfrm>
              <a:off x="7585364" y="2707533"/>
              <a:ext cx="1010746" cy="35790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lang="en-US" sz="1350" dirty="0">
                  <a:solidFill>
                    <a:schemeClr val="lt1"/>
                  </a:solidFill>
                </a:rPr>
                <a:t>Worker</a:t>
              </a:r>
            </a:p>
          </p:txBody>
        </p:sp>
        <p:sp>
          <p:nvSpPr>
            <p:cNvPr id="16" name="Rounded Rectangle 15">
              <a:extLst>
                <a:ext uri="{FF2B5EF4-FFF2-40B4-BE49-F238E27FC236}">
                  <a16:creationId xmlns:a16="http://schemas.microsoft.com/office/drawing/2014/main" id="{8DF42341-BD13-AD4C-9BD0-B66D84335349}"/>
                </a:ext>
              </a:extLst>
            </p:cNvPr>
            <p:cNvSpPr>
              <a:spLocks noChangeArrowheads="1"/>
            </p:cNvSpPr>
            <p:nvPr/>
          </p:nvSpPr>
          <p:spPr bwMode="auto">
            <a:xfrm>
              <a:off x="5638799" y="5424967"/>
              <a:ext cx="1025628" cy="35790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lang="en-US" sz="1350" dirty="0">
                  <a:solidFill>
                    <a:schemeClr val="lt1"/>
                  </a:solidFill>
                </a:rPr>
                <a:t>Worker</a:t>
              </a:r>
            </a:p>
          </p:txBody>
        </p:sp>
        <p:sp>
          <p:nvSpPr>
            <p:cNvPr id="17" name="Rounded Rectangle 16">
              <a:extLst>
                <a:ext uri="{FF2B5EF4-FFF2-40B4-BE49-F238E27FC236}">
                  <a16:creationId xmlns:a16="http://schemas.microsoft.com/office/drawing/2014/main" id="{F303CF8D-A6F9-E042-9885-A0A7E0345D1C}"/>
                </a:ext>
              </a:extLst>
            </p:cNvPr>
            <p:cNvSpPr>
              <a:spLocks noChangeArrowheads="1"/>
            </p:cNvSpPr>
            <p:nvPr/>
          </p:nvSpPr>
          <p:spPr bwMode="auto">
            <a:xfrm>
              <a:off x="7493956" y="4763290"/>
              <a:ext cx="1005809" cy="357908"/>
            </a:xfrm>
            <a:prstGeom prst="roundRect">
              <a:avLst>
                <a:gd name="adj" fmla="val 16667"/>
              </a:avLst>
            </a:prstGeom>
            <a:gradFill rotWithShape="1">
              <a:gsLst>
                <a:gs pos="0">
                  <a:srgbClr val="9BC1FF"/>
                </a:gs>
                <a:gs pos="100000">
                  <a:srgbClr val="3F80CD"/>
                </a:gs>
              </a:gsLst>
              <a:lin ang="5400000"/>
            </a:gradFill>
            <a:ln w="9525">
              <a:solidFill>
                <a:srgbClr val="4A7EBB"/>
              </a:solidFill>
              <a:round/>
              <a:headEnd/>
              <a:tailEnd/>
            </a:ln>
            <a:effectLst>
              <a:outerShdw blurRad="40000" dist="23000" dir="5400000" rotWithShape="0">
                <a:srgbClr val="808080">
                  <a:alpha val="34999"/>
                </a:srgbClr>
              </a:outerShdw>
            </a:effectLst>
          </p:spPr>
          <p:txBody>
            <a:bodyPr anchor="ctr"/>
            <a:lstStyle/>
            <a:p>
              <a:pPr algn="ctr">
                <a:defRPr/>
              </a:pPr>
              <a:r>
                <a:rPr lang="en-US" sz="1350" dirty="0">
                  <a:solidFill>
                    <a:schemeClr val="lt1"/>
                  </a:solidFill>
                </a:rPr>
                <a:t>Worker</a:t>
              </a:r>
            </a:p>
          </p:txBody>
        </p:sp>
        <p:sp>
          <p:nvSpPr>
            <p:cNvPr id="14" name="Rounded Rectangle 13">
              <a:extLst>
                <a:ext uri="{FF2B5EF4-FFF2-40B4-BE49-F238E27FC236}">
                  <a16:creationId xmlns:a16="http://schemas.microsoft.com/office/drawing/2014/main" id="{9D06A2B1-EB9F-1F4F-9050-60FF0EDA5E66}"/>
                </a:ext>
              </a:extLst>
            </p:cNvPr>
            <p:cNvSpPr>
              <a:spLocks noChangeArrowheads="1"/>
            </p:cNvSpPr>
            <p:nvPr/>
          </p:nvSpPr>
          <p:spPr bwMode="auto">
            <a:xfrm>
              <a:off x="5946819" y="3452092"/>
              <a:ext cx="914400" cy="357908"/>
            </a:xfrm>
            <a:prstGeom prst="roundRect">
              <a:avLst>
                <a:gd name="adj" fmla="val 16667"/>
              </a:avLst>
            </a:prstGeom>
            <a:gradFill rotWithShape="1">
              <a:gsLst>
                <a:gs pos="0">
                  <a:srgbClr val="95EEFF"/>
                </a:gs>
                <a:gs pos="100000">
                  <a:srgbClr val="39B7D8"/>
                </a:gs>
              </a:gsLst>
              <a:lin ang="5400000"/>
            </a:gradFill>
            <a:ln w="9525">
              <a:solidFill>
                <a:srgbClr val="46AAC5"/>
              </a:solidFill>
              <a:round/>
              <a:headEnd/>
              <a:tailEnd/>
            </a:ln>
            <a:effectLst>
              <a:outerShdw blurRad="40000" dist="23000" dir="5400000" rotWithShape="0">
                <a:srgbClr val="808080">
                  <a:alpha val="34999"/>
                </a:srgbClr>
              </a:outerShdw>
            </a:effectLst>
          </p:spPr>
          <p:txBody>
            <a:bodyPr anchor="ctr"/>
            <a:lstStyle/>
            <a:p>
              <a:pPr algn="ctr">
                <a:defRPr/>
              </a:pPr>
              <a:r>
                <a:rPr lang="en-US" sz="1350" dirty="0">
                  <a:solidFill>
                    <a:schemeClr val="lt1"/>
                  </a:solidFill>
                </a:rPr>
                <a:t>Driver</a:t>
              </a:r>
            </a:p>
          </p:txBody>
        </p:sp>
      </p:grpSp>
      <p:sp>
        <p:nvSpPr>
          <p:cNvPr id="43" name="TextBox 42">
            <a:extLst>
              <a:ext uri="{FF2B5EF4-FFF2-40B4-BE49-F238E27FC236}">
                <a16:creationId xmlns:a16="http://schemas.microsoft.com/office/drawing/2014/main" id="{ED9FD80D-69AE-8D45-8500-63F6214768E4}"/>
              </a:ext>
            </a:extLst>
          </p:cNvPr>
          <p:cNvSpPr txBox="1">
            <a:spLocks noChangeArrowheads="1"/>
          </p:cNvSpPr>
          <p:nvPr/>
        </p:nvSpPr>
        <p:spPr bwMode="auto">
          <a:xfrm>
            <a:off x="1314450" y="3056632"/>
            <a:ext cx="4343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ts val="300"/>
              </a:spcBef>
            </a:pPr>
            <a:r>
              <a:rPr lang="en-US" altLang="zh-CN" sz="1200">
                <a:latin typeface="Lucida Console" panose="020B0609040504020204" pitchFamily="49" charset="0"/>
              </a:rPr>
              <a:t>cachedMsgs.</a:t>
            </a:r>
            <a:r>
              <a:rPr lang="en-US" altLang="zh-CN" sz="1200">
                <a:solidFill>
                  <a:srgbClr val="3366FF"/>
                </a:solidFill>
                <a:latin typeface="Lucida Console" panose="020B0609040504020204" pitchFamily="49" charset="0"/>
              </a:rPr>
              <a:t>filter</a:t>
            </a:r>
            <a:r>
              <a:rPr lang="en-US" altLang="zh-CN" sz="1200">
                <a:latin typeface="Lucida Console" panose="020B0609040504020204" pitchFamily="49" charset="0"/>
              </a:rPr>
              <a:t>(</a:t>
            </a:r>
            <a:r>
              <a:rPr lang="en-US" altLang="zh-CN" sz="1200">
                <a:solidFill>
                  <a:srgbClr val="FF0080"/>
                </a:solidFill>
                <a:latin typeface="Lucida Console" panose="020B0609040504020204" pitchFamily="49" charset="0"/>
              </a:rPr>
              <a:t>_.contains(</a:t>
            </a:r>
            <a:r>
              <a:rPr lang="en-US" altLang="en-US" sz="1200">
                <a:solidFill>
                  <a:srgbClr val="FF0080"/>
                </a:solidFill>
                <a:latin typeface="Lucida Console" panose="020B0609040504020204" pitchFamily="49" charset="0"/>
              </a:rPr>
              <a:t>“</a:t>
            </a:r>
            <a:r>
              <a:rPr lang="en-US" altLang="zh-CN" sz="1200">
                <a:solidFill>
                  <a:srgbClr val="FF0080"/>
                </a:solidFill>
                <a:latin typeface="Lucida Console" panose="020B0609040504020204" pitchFamily="49" charset="0"/>
              </a:rPr>
              <a:t>foo</a:t>
            </a:r>
            <a:r>
              <a:rPr lang="en-US" altLang="en-US" sz="1200">
                <a:solidFill>
                  <a:srgbClr val="FF0080"/>
                </a:solidFill>
                <a:latin typeface="Lucida Console" panose="020B0609040504020204" pitchFamily="49" charset="0"/>
              </a:rPr>
              <a:t>”</a:t>
            </a:r>
            <a:r>
              <a:rPr lang="en-US" altLang="zh-CN" sz="1200">
                <a:solidFill>
                  <a:srgbClr val="FF0080"/>
                </a:solidFill>
                <a:latin typeface="Lucida Console" panose="020B0609040504020204" pitchFamily="49" charset="0"/>
              </a:rPr>
              <a:t>)</a:t>
            </a:r>
            <a:r>
              <a:rPr lang="en-US" altLang="zh-CN" sz="1200">
                <a:latin typeface="Lucida Console" panose="020B0609040504020204" pitchFamily="49" charset="0"/>
              </a:rPr>
              <a:t>).</a:t>
            </a:r>
            <a:r>
              <a:rPr lang="en-US" altLang="zh-CN" sz="1200">
                <a:solidFill>
                  <a:srgbClr val="3366FF"/>
                </a:solidFill>
                <a:latin typeface="Lucida Console" panose="020B0609040504020204" pitchFamily="49" charset="0"/>
              </a:rPr>
              <a:t>count</a:t>
            </a:r>
          </a:p>
        </p:txBody>
      </p:sp>
      <p:cxnSp>
        <p:nvCxnSpPr>
          <p:cNvPr id="49" name="Straight Arrow Connector 48">
            <a:extLst>
              <a:ext uri="{FF2B5EF4-FFF2-40B4-BE49-F238E27FC236}">
                <a16:creationId xmlns:a16="http://schemas.microsoft.com/office/drawing/2014/main" id="{FE290DE4-77EE-2B48-83FB-DC6F5DB3FCBE}"/>
              </a:ext>
            </a:extLst>
          </p:cNvPr>
          <p:cNvCxnSpPr/>
          <p:nvPr/>
        </p:nvCxnSpPr>
        <p:spPr>
          <a:xfrm rot="5400000" flipH="1" flipV="1">
            <a:off x="5122665" y="3213199"/>
            <a:ext cx="1177528" cy="252413"/>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FBF1C786-B8E0-8A4F-B0F8-70914A234D53}"/>
              </a:ext>
            </a:extLst>
          </p:cNvPr>
          <p:cNvCxnSpPr/>
          <p:nvPr/>
        </p:nvCxnSpPr>
        <p:spPr>
          <a:xfrm rot="10800000">
            <a:off x="6199585" y="2750642"/>
            <a:ext cx="719138" cy="678656"/>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8DC4C5D2-B9CF-AE43-AE9F-E7856C15DA6D}"/>
              </a:ext>
            </a:extLst>
          </p:cNvPr>
          <p:cNvCxnSpPr/>
          <p:nvPr/>
        </p:nvCxnSpPr>
        <p:spPr>
          <a:xfrm rot="10800000" flipV="1">
            <a:off x="6141244" y="2076748"/>
            <a:ext cx="682229" cy="370284"/>
          </a:xfrm>
          <a:prstGeom prst="straightConnector1">
            <a:avLst/>
          </a:prstGeom>
          <a:ln w="25400" cap="flat" cmpd="sng" algn="ctr">
            <a:solidFill>
              <a:schemeClr val="tx1"/>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62DFFCBF-041B-C543-AB52-14AE07029704}"/>
              </a:ext>
            </a:extLst>
          </p:cNvPr>
          <p:cNvSpPr txBox="1">
            <a:spLocks noChangeArrowheads="1"/>
          </p:cNvSpPr>
          <p:nvPr/>
        </p:nvSpPr>
        <p:spPr bwMode="auto">
          <a:xfrm>
            <a:off x="1314450" y="3299520"/>
            <a:ext cx="4343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ts val="300"/>
              </a:spcBef>
            </a:pPr>
            <a:r>
              <a:rPr lang="en-US" altLang="zh-CN" sz="1200">
                <a:latin typeface="Lucida Console" panose="020B0609040504020204" pitchFamily="49" charset="0"/>
              </a:rPr>
              <a:t>cachedMsgs.</a:t>
            </a:r>
            <a:r>
              <a:rPr lang="en-US" altLang="zh-CN" sz="1200">
                <a:solidFill>
                  <a:srgbClr val="3366FF"/>
                </a:solidFill>
                <a:latin typeface="Lucida Console" panose="020B0609040504020204" pitchFamily="49" charset="0"/>
              </a:rPr>
              <a:t>filter</a:t>
            </a:r>
            <a:r>
              <a:rPr lang="en-US" altLang="zh-CN" sz="1200">
                <a:latin typeface="Lucida Console" panose="020B0609040504020204" pitchFamily="49" charset="0"/>
              </a:rPr>
              <a:t>(</a:t>
            </a:r>
            <a:r>
              <a:rPr lang="en-US" altLang="zh-CN" sz="1200">
                <a:solidFill>
                  <a:srgbClr val="FF0080"/>
                </a:solidFill>
                <a:latin typeface="Lucida Console" panose="020B0609040504020204" pitchFamily="49" charset="0"/>
              </a:rPr>
              <a:t>_.contains(</a:t>
            </a:r>
            <a:r>
              <a:rPr lang="en-US" altLang="en-US" sz="1200">
                <a:solidFill>
                  <a:srgbClr val="FF0080"/>
                </a:solidFill>
                <a:latin typeface="Lucida Console" panose="020B0609040504020204" pitchFamily="49" charset="0"/>
              </a:rPr>
              <a:t>“</a:t>
            </a:r>
            <a:r>
              <a:rPr lang="en-US" altLang="zh-CN" sz="1200">
                <a:solidFill>
                  <a:srgbClr val="FF0080"/>
                </a:solidFill>
                <a:latin typeface="Lucida Console" panose="020B0609040504020204" pitchFamily="49" charset="0"/>
              </a:rPr>
              <a:t>bar</a:t>
            </a:r>
            <a:r>
              <a:rPr lang="en-US" altLang="en-US" sz="1200">
                <a:solidFill>
                  <a:srgbClr val="FF0080"/>
                </a:solidFill>
                <a:latin typeface="Lucida Console" panose="020B0609040504020204" pitchFamily="49" charset="0"/>
              </a:rPr>
              <a:t>”</a:t>
            </a:r>
            <a:r>
              <a:rPr lang="en-US" altLang="zh-CN" sz="1200">
                <a:solidFill>
                  <a:srgbClr val="FF0080"/>
                </a:solidFill>
                <a:latin typeface="Lucida Console" panose="020B0609040504020204" pitchFamily="49" charset="0"/>
              </a:rPr>
              <a:t>)</a:t>
            </a:r>
            <a:r>
              <a:rPr lang="en-US" altLang="zh-CN" sz="1200">
                <a:latin typeface="Lucida Console" panose="020B0609040504020204" pitchFamily="49" charset="0"/>
              </a:rPr>
              <a:t>).</a:t>
            </a:r>
            <a:r>
              <a:rPr lang="en-US" altLang="zh-CN" sz="1200">
                <a:solidFill>
                  <a:srgbClr val="3366FF"/>
                </a:solidFill>
                <a:latin typeface="Lucida Console" panose="020B0609040504020204" pitchFamily="49" charset="0"/>
              </a:rPr>
              <a:t>count</a:t>
            </a:r>
          </a:p>
        </p:txBody>
      </p:sp>
      <p:sp>
        <p:nvSpPr>
          <p:cNvPr id="62" name="TextBox 61">
            <a:extLst>
              <a:ext uri="{FF2B5EF4-FFF2-40B4-BE49-F238E27FC236}">
                <a16:creationId xmlns:a16="http://schemas.microsoft.com/office/drawing/2014/main" id="{25792106-EFD9-EF44-925F-17B97552A4DF}"/>
              </a:ext>
            </a:extLst>
          </p:cNvPr>
          <p:cNvSpPr txBox="1">
            <a:spLocks noChangeArrowheads="1"/>
          </p:cNvSpPr>
          <p:nvPr/>
        </p:nvSpPr>
        <p:spPr bwMode="auto">
          <a:xfrm>
            <a:off x="1314450" y="3560267"/>
            <a:ext cx="4343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ts val="300"/>
              </a:spcBef>
            </a:pPr>
            <a:r>
              <a:rPr lang="en-US" altLang="zh-CN" sz="1200">
                <a:latin typeface="Lucida Console" panose="020B0609040504020204" pitchFamily="49" charset="0"/>
              </a:rPr>
              <a:t>. . .</a:t>
            </a:r>
          </a:p>
        </p:txBody>
      </p:sp>
      <p:sp>
        <p:nvSpPr>
          <p:cNvPr id="63" name="TextBox 62">
            <a:extLst>
              <a:ext uri="{FF2B5EF4-FFF2-40B4-BE49-F238E27FC236}">
                <a16:creationId xmlns:a16="http://schemas.microsoft.com/office/drawing/2014/main" id="{AD54DD2C-6B18-F144-A9E8-7B4E0889D7BF}"/>
              </a:ext>
            </a:extLst>
          </p:cNvPr>
          <p:cNvSpPr txBox="1">
            <a:spLocks noChangeArrowheads="1"/>
          </p:cNvSpPr>
          <p:nvPr/>
        </p:nvSpPr>
        <p:spPr bwMode="auto">
          <a:xfrm>
            <a:off x="6391275" y="2302967"/>
            <a:ext cx="51328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latin typeface="Corbel" panose="020B0503020204020204" pitchFamily="34" charset="0"/>
              </a:rPr>
              <a:t>tasks</a:t>
            </a:r>
          </a:p>
        </p:txBody>
      </p:sp>
      <p:sp>
        <p:nvSpPr>
          <p:cNvPr id="64" name="TextBox 63">
            <a:extLst>
              <a:ext uri="{FF2B5EF4-FFF2-40B4-BE49-F238E27FC236}">
                <a16:creationId xmlns:a16="http://schemas.microsoft.com/office/drawing/2014/main" id="{2B7DBD85-51FB-FD44-802D-F8A052685A32}"/>
              </a:ext>
            </a:extLst>
          </p:cNvPr>
          <p:cNvSpPr txBox="1">
            <a:spLocks noChangeArrowheads="1"/>
          </p:cNvSpPr>
          <p:nvPr/>
        </p:nvSpPr>
        <p:spPr bwMode="auto">
          <a:xfrm>
            <a:off x="6000750" y="2025551"/>
            <a:ext cx="606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latin typeface="Corbel" panose="020B0503020204020204" pitchFamily="34" charset="0"/>
              </a:rPr>
              <a:t>results</a:t>
            </a:r>
          </a:p>
        </p:txBody>
      </p:sp>
      <p:sp>
        <p:nvSpPr>
          <p:cNvPr id="21" name="Rectangle 20">
            <a:extLst>
              <a:ext uri="{FF2B5EF4-FFF2-40B4-BE49-F238E27FC236}">
                <a16:creationId xmlns:a16="http://schemas.microsoft.com/office/drawing/2014/main" id="{6E189864-514A-0A4A-B67F-D1BCF4CC4BDD}"/>
              </a:ext>
            </a:extLst>
          </p:cNvPr>
          <p:cNvSpPr>
            <a:spLocks noChangeArrowheads="1"/>
          </p:cNvSpPr>
          <p:nvPr/>
        </p:nvSpPr>
        <p:spPr bwMode="auto">
          <a:xfrm>
            <a:off x="7227094" y="1707654"/>
            <a:ext cx="545306" cy="240506"/>
          </a:xfrm>
          <a:prstGeom prst="rect">
            <a:avLst/>
          </a:prstGeom>
          <a:gradFill rotWithShape="1">
            <a:gsLst>
              <a:gs pos="0">
                <a:srgbClr val="C8B0ED"/>
              </a:gs>
              <a:gs pos="100000">
                <a:srgbClr val="7F5BAB"/>
              </a:gs>
            </a:gsLst>
            <a:lin ang="5400000"/>
          </a:gradFill>
          <a:ln w="9525">
            <a:solidFill>
              <a:srgbClr val="7D60A0"/>
            </a:solidFill>
            <a:miter lim="800000"/>
            <a:headEnd/>
            <a:tailEnd/>
          </a:ln>
          <a:effectLst>
            <a:outerShdw blurRad="40000" dist="23000" dir="5400000" rotWithShape="0">
              <a:srgbClr val="808080">
                <a:alpha val="34999"/>
              </a:srgbClr>
            </a:outerShdw>
          </a:effectLst>
        </p:spPr>
        <p:txBody>
          <a:bodyPr lIns="0" rIns="0" anchor="ctr"/>
          <a:lstStyle/>
          <a:p>
            <a:pPr algn="ctr">
              <a:defRPr/>
            </a:pPr>
            <a:r>
              <a:rPr lang="en-US" sz="1125" dirty="0">
                <a:solidFill>
                  <a:schemeClr val="lt1"/>
                </a:solidFill>
              </a:rPr>
              <a:t>Cache 1</a:t>
            </a:r>
          </a:p>
        </p:txBody>
      </p:sp>
      <p:sp>
        <p:nvSpPr>
          <p:cNvPr id="24" name="Rectangle 23">
            <a:extLst>
              <a:ext uri="{FF2B5EF4-FFF2-40B4-BE49-F238E27FC236}">
                <a16:creationId xmlns:a16="http://schemas.microsoft.com/office/drawing/2014/main" id="{28D8B0BF-9DA0-2A43-81DD-543CEA982AE8}"/>
              </a:ext>
            </a:extLst>
          </p:cNvPr>
          <p:cNvSpPr>
            <a:spLocks noChangeArrowheads="1"/>
          </p:cNvSpPr>
          <p:nvPr/>
        </p:nvSpPr>
        <p:spPr bwMode="auto">
          <a:xfrm>
            <a:off x="7178279" y="3262611"/>
            <a:ext cx="545306" cy="240506"/>
          </a:xfrm>
          <a:prstGeom prst="rect">
            <a:avLst/>
          </a:prstGeom>
          <a:gradFill rotWithShape="1">
            <a:gsLst>
              <a:gs pos="0">
                <a:srgbClr val="C8B0ED"/>
              </a:gs>
              <a:gs pos="100000">
                <a:srgbClr val="7F5BAB"/>
              </a:gs>
            </a:gsLst>
            <a:lin ang="5400000"/>
          </a:gradFill>
          <a:ln w="9525">
            <a:solidFill>
              <a:srgbClr val="7D60A0"/>
            </a:solidFill>
            <a:miter lim="800000"/>
            <a:headEnd/>
            <a:tailEnd/>
          </a:ln>
          <a:effectLst>
            <a:outerShdw blurRad="40000" dist="23000" dir="5400000" rotWithShape="0">
              <a:srgbClr val="808080">
                <a:alpha val="34999"/>
              </a:srgbClr>
            </a:outerShdw>
          </a:effectLst>
        </p:spPr>
        <p:txBody>
          <a:bodyPr lIns="0" rIns="0" anchor="ctr"/>
          <a:lstStyle/>
          <a:p>
            <a:pPr algn="ctr">
              <a:defRPr/>
            </a:pPr>
            <a:r>
              <a:rPr lang="en-US" sz="1125" dirty="0">
                <a:solidFill>
                  <a:schemeClr val="lt1"/>
                </a:solidFill>
              </a:rPr>
              <a:t>Cache 2</a:t>
            </a:r>
          </a:p>
        </p:txBody>
      </p:sp>
      <p:sp>
        <p:nvSpPr>
          <p:cNvPr id="25" name="Rectangle 24">
            <a:extLst>
              <a:ext uri="{FF2B5EF4-FFF2-40B4-BE49-F238E27FC236}">
                <a16:creationId xmlns:a16="http://schemas.microsoft.com/office/drawing/2014/main" id="{CD4287BA-FFA2-9545-8052-F18F74F42C75}"/>
              </a:ext>
            </a:extLst>
          </p:cNvPr>
          <p:cNvSpPr>
            <a:spLocks noChangeArrowheads="1"/>
          </p:cNvSpPr>
          <p:nvPr/>
        </p:nvSpPr>
        <p:spPr bwMode="auto">
          <a:xfrm>
            <a:off x="5790010" y="3741242"/>
            <a:ext cx="545306" cy="240506"/>
          </a:xfrm>
          <a:prstGeom prst="rect">
            <a:avLst/>
          </a:prstGeom>
          <a:gradFill rotWithShape="1">
            <a:gsLst>
              <a:gs pos="0">
                <a:srgbClr val="C8B0ED"/>
              </a:gs>
              <a:gs pos="100000">
                <a:srgbClr val="7F5BAB"/>
              </a:gs>
            </a:gsLst>
            <a:lin ang="5400000"/>
          </a:gradFill>
          <a:ln w="9525">
            <a:solidFill>
              <a:srgbClr val="7D60A0"/>
            </a:solidFill>
            <a:miter lim="800000"/>
            <a:headEnd/>
            <a:tailEnd/>
          </a:ln>
          <a:effectLst>
            <a:outerShdw blurRad="40000" dist="23000" dir="5400000" rotWithShape="0">
              <a:srgbClr val="808080">
                <a:alpha val="34999"/>
              </a:srgbClr>
            </a:outerShdw>
          </a:effectLst>
        </p:spPr>
        <p:txBody>
          <a:bodyPr lIns="0" rIns="0" anchor="ctr"/>
          <a:lstStyle/>
          <a:p>
            <a:pPr algn="ctr">
              <a:defRPr/>
            </a:pPr>
            <a:r>
              <a:rPr lang="en-US" sz="1125" dirty="0">
                <a:solidFill>
                  <a:schemeClr val="lt1"/>
                </a:solidFill>
              </a:rPr>
              <a:t>Cache 3</a:t>
            </a:r>
          </a:p>
        </p:txBody>
      </p:sp>
      <p:sp>
        <p:nvSpPr>
          <p:cNvPr id="70" name="Rectangular Callout 69">
            <a:extLst>
              <a:ext uri="{FF2B5EF4-FFF2-40B4-BE49-F238E27FC236}">
                <a16:creationId xmlns:a16="http://schemas.microsoft.com/office/drawing/2014/main" id="{07D1E818-9093-DC42-BEEF-2D98B1EC2579}"/>
              </a:ext>
            </a:extLst>
          </p:cNvPr>
          <p:cNvSpPr>
            <a:spLocks noChangeArrowheads="1"/>
          </p:cNvSpPr>
          <p:nvPr/>
        </p:nvSpPr>
        <p:spPr bwMode="auto">
          <a:xfrm>
            <a:off x="5068491" y="1749325"/>
            <a:ext cx="866775" cy="234554"/>
          </a:xfrm>
          <a:prstGeom prst="wedgeRectCallout">
            <a:avLst>
              <a:gd name="adj1" fmla="val -94278"/>
              <a:gd name="adj2" fmla="val 44722"/>
            </a:avLst>
          </a:prstGeom>
          <a:gradFill rotWithShape="1">
            <a:gsLst>
              <a:gs pos="0">
                <a:srgbClr val="FFB977"/>
              </a:gs>
              <a:gs pos="100000">
                <a:srgbClr val="FF932B"/>
              </a:gs>
            </a:gsLst>
            <a:lin ang="5400000"/>
          </a:gradFill>
          <a:ln w="9525">
            <a:solidFill>
              <a:srgbClr val="F69240"/>
            </a:solidFill>
            <a:miter lim="800000"/>
            <a:headEnd/>
            <a:tailEnd/>
          </a:ln>
          <a:effectLst>
            <a:outerShdw blurRad="40000" dist="23000" dir="5400000" rotWithShape="0">
              <a:srgbClr val="808080">
                <a:alpha val="34999"/>
              </a:srgbClr>
            </a:outerShdw>
          </a:effectLst>
        </p:spPr>
        <p:txBody>
          <a:bodyPr anchor="ctr"/>
          <a:lstStyle/>
          <a:p>
            <a:pPr algn="ctr">
              <a:defRPr/>
            </a:pPr>
            <a:r>
              <a:rPr lang="en-US" sz="1275" dirty="0">
                <a:solidFill>
                  <a:schemeClr val="lt1"/>
                </a:solidFill>
              </a:rPr>
              <a:t>Base RDD</a:t>
            </a:r>
          </a:p>
        </p:txBody>
      </p:sp>
      <p:sp>
        <p:nvSpPr>
          <p:cNvPr id="71" name="Rectangular Callout 70">
            <a:extLst>
              <a:ext uri="{FF2B5EF4-FFF2-40B4-BE49-F238E27FC236}">
                <a16:creationId xmlns:a16="http://schemas.microsoft.com/office/drawing/2014/main" id="{F9D2AE1B-6BCD-B148-A5FA-09C9EA204AF8}"/>
              </a:ext>
            </a:extLst>
          </p:cNvPr>
          <p:cNvSpPr>
            <a:spLocks noChangeArrowheads="1"/>
          </p:cNvSpPr>
          <p:nvPr/>
        </p:nvSpPr>
        <p:spPr bwMode="auto">
          <a:xfrm>
            <a:off x="5375672" y="1813619"/>
            <a:ext cx="1376363" cy="233363"/>
          </a:xfrm>
          <a:prstGeom prst="wedgeRectCallout">
            <a:avLst>
              <a:gd name="adj1" fmla="val -46676"/>
              <a:gd name="adj2" fmla="val 118796"/>
            </a:avLst>
          </a:prstGeom>
          <a:gradFill rotWithShape="1">
            <a:gsLst>
              <a:gs pos="0">
                <a:srgbClr val="FFB977"/>
              </a:gs>
              <a:gs pos="100000">
                <a:srgbClr val="FF932B"/>
              </a:gs>
            </a:gsLst>
            <a:lin ang="5400000"/>
          </a:gradFill>
          <a:ln w="9525">
            <a:solidFill>
              <a:srgbClr val="F69240"/>
            </a:solidFill>
            <a:miter lim="800000"/>
            <a:headEnd/>
            <a:tailEnd/>
          </a:ln>
          <a:effectLst>
            <a:outerShdw blurRad="40000" dist="23000" dir="5400000" rotWithShape="0">
              <a:srgbClr val="808080">
                <a:alpha val="34999"/>
              </a:srgbClr>
            </a:outerShdw>
          </a:effectLst>
        </p:spPr>
        <p:txBody>
          <a:bodyPr anchor="ctr"/>
          <a:lstStyle/>
          <a:p>
            <a:pPr algn="ctr">
              <a:defRPr/>
            </a:pPr>
            <a:r>
              <a:rPr lang="en-US" sz="1275" dirty="0">
                <a:solidFill>
                  <a:schemeClr val="lt1"/>
                </a:solidFill>
              </a:rPr>
              <a:t>Transformed RDD</a:t>
            </a:r>
          </a:p>
        </p:txBody>
      </p:sp>
      <p:sp>
        <p:nvSpPr>
          <p:cNvPr id="72" name="Rectangular Callout 71">
            <a:extLst>
              <a:ext uri="{FF2B5EF4-FFF2-40B4-BE49-F238E27FC236}">
                <a16:creationId xmlns:a16="http://schemas.microsoft.com/office/drawing/2014/main" id="{D67CE3B9-7A09-F74C-95D2-665174F0A599}"/>
              </a:ext>
            </a:extLst>
          </p:cNvPr>
          <p:cNvSpPr>
            <a:spLocks noChangeArrowheads="1"/>
          </p:cNvSpPr>
          <p:nvPr/>
        </p:nvSpPr>
        <p:spPr bwMode="auto">
          <a:xfrm>
            <a:off x="4396979" y="2728019"/>
            <a:ext cx="1092994" cy="233363"/>
          </a:xfrm>
          <a:prstGeom prst="wedgeRectCallout">
            <a:avLst>
              <a:gd name="adj1" fmla="val -80903"/>
              <a:gd name="adj2" fmla="val -47866"/>
            </a:avLst>
          </a:prstGeom>
          <a:gradFill rotWithShape="1">
            <a:gsLst>
              <a:gs pos="0">
                <a:srgbClr val="FFB977"/>
              </a:gs>
              <a:gs pos="100000">
                <a:srgbClr val="FF932B"/>
              </a:gs>
            </a:gsLst>
            <a:lin ang="5400000"/>
          </a:gradFill>
          <a:ln w="9525">
            <a:solidFill>
              <a:srgbClr val="F69240"/>
            </a:solidFill>
            <a:miter lim="800000"/>
            <a:headEnd/>
            <a:tailEnd/>
          </a:ln>
          <a:effectLst>
            <a:outerShdw blurRad="40000" dist="23000" dir="5400000" rotWithShape="0">
              <a:srgbClr val="808080">
                <a:alpha val="34999"/>
              </a:srgbClr>
            </a:outerShdw>
          </a:effectLst>
        </p:spPr>
        <p:txBody>
          <a:bodyPr anchor="ctr"/>
          <a:lstStyle/>
          <a:p>
            <a:pPr algn="ctr">
              <a:defRPr/>
            </a:pPr>
            <a:r>
              <a:rPr lang="en-US" sz="1275" dirty="0">
                <a:solidFill>
                  <a:schemeClr val="lt1"/>
                </a:solidFill>
              </a:rPr>
              <a:t>Cached RDD</a:t>
            </a:r>
          </a:p>
        </p:txBody>
      </p:sp>
      <p:sp>
        <p:nvSpPr>
          <p:cNvPr id="73" name="Rectangular Callout 72">
            <a:extLst>
              <a:ext uri="{FF2B5EF4-FFF2-40B4-BE49-F238E27FC236}">
                <a16:creationId xmlns:a16="http://schemas.microsoft.com/office/drawing/2014/main" id="{52ABA374-43CF-7A44-A103-9288EB0D0060}"/>
              </a:ext>
            </a:extLst>
          </p:cNvPr>
          <p:cNvSpPr>
            <a:spLocks noChangeArrowheads="1"/>
          </p:cNvSpPr>
          <p:nvPr/>
        </p:nvSpPr>
        <p:spPr bwMode="auto">
          <a:xfrm>
            <a:off x="5637610" y="2899469"/>
            <a:ext cx="1391840" cy="233363"/>
          </a:xfrm>
          <a:prstGeom prst="wedgeRectCallout">
            <a:avLst>
              <a:gd name="adj1" fmla="val -77556"/>
              <a:gd name="adj2" fmla="val 52134"/>
            </a:avLst>
          </a:prstGeom>
          <a:gradFill rotWithShape="1">
            <a:gsLst>
              <a:gs pos="0">
                <a:srgbClr val="FFB977"/>
              </a:gs>
              <a:gs pos="100000">
                <a:srgbClr val="FF932B"/>
              </a:gs>
            </a:gsLst>
            <a:lin ang="5400000"/>
          </a:gradFill>
          <a:ln w="9525">
            <a:solidFill>
              <a:srgbClr val="F69240"/>
            </a:solidFill>
            <a:miter lim="800000"/>
            <a:headEnd/>
            <a:tailEnd/>
          </a:ln>
          <a:effectLst>
            <a:outerShdw blurRad="40000" dist="23000" dir="5400000" rotWithShape="0">
              <a:srgbClr val="808080">
                <a:alpha val="34999"/>
              </a:srgbClr>
            </a:outerShdw>
          </a:effectLst>
        </p:spPr>
        <p:txBody>
          <a:bodyPr anchor="ctr"/>
          <a:lstStyle/>
          <a:p>
            <a:pPr algn="ctr">
              <a:defRPr/>
            </a:pPr>
            <a:r>
              <a:rPr lang="en-US" sz="1275" dirty="0">
                <a:solidFill>
                  <a:schemeClr val="lt1"/>
                </a:solidFill>
              </a:rPr>
              <a:t>Parallel operation</a:t>
            </a:r>
          </a:p>
        </p:txBody>
      </p:sp>
      <p:sp>
        <p:nvSpPr>
          <p:cNvPr id="38" name="Rounded Rectangle 37">
            <a:extLst>
              <a:ext uri="{FF2B5EF4-FFF2-40B4-BE49-F238E27FC236}">
                <a16:creationId xmlns:a16="http://schemas.microsoft.com/office/drawing/2014/main" id="{B5910739-3DC5-5C47-BF18-B2A6E0EA24AE}"/>
              </a:ext>
            </a:extLst>
          </p:cNvPr>
          <p:cNvSpPr/>
          <p:nvPr/>
        </p:nvSpPr>
        <p:spPr>
          <a:xfrm>
            <a:off x="1446610" y="3985319"/>
            <a:ext cx="3582590" cy="636985"/>
          </a:xfrm>
          <a:prstGeom prst="roundRect">
            <a:avLst>
              <a:gd name="adj" fmla="val 10339"/>
            </a:avLst>
          </a:prstGeom>
          <a:solidFill>
            <a:srgbClr val="D9E4F2"/>
          </a:solidFill>
          <a:ln w="19050" cmpd="sng">
            <a:solidFill>
              <a:srgbClr val="4F81BD"/>
            </a:solidFill>
            <a:headEnd type="none" w="med" len="med"/>
            <a:tailEnd type="none"/>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350" b="1" dirty="0"/>
              <a:t>Result:</a:t>
            </a:r>
            <a:r>
              <a:rPr lang="en-US" sz="1350" dirty="0"/>
              <a:t> full-text search of Wikipedia in &lt;1 sec (</a:t>
            </a:r>
            <a:r>
              <a:rPr lang="en-US" sz="1350" dirty="0" err="1"/>
              <a:t>vs</a:t>
            </a:r>
            <a:r>
              <a:rPr lang="en-US" sz="1350" dirty="0"/>
              <a:t> 20 sec for on-disk data)</a:t>
            </a:r>
          </a:p>
        </p:txBody>
      </p:sp>
    </p:spTree>
    <p:extLst>
      <p:ext uri="{BB962C8B-B14F-4D97-AF65-F5344CB8AC3E}">
        <p14:creationId xmlns:p14="http://schemas.microsoft.com/office/powerpoint/2010/main" val="611305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70"/>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1"/>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72"/>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73"/>
                                        </p:tgtEl>
                                        <p:attrNameLst>
                                          <p:attrName>style.visibility</p:attrName>
                                        </p:attrNameLst>
                                      </p:cBhvr>
                                      <p:to>
                                        <p:strVal val="hidden"/>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6" presetClass="emph" presetSubtype="0" fill="hold" grpId="1" nodeType="clickEffect">
                                  <p:stCondLst>
                                    <p:cond delay="0"/>
                                  </p:stCondLst>
                                  <p:childTnLst>
                                    <p:animEffect transition="out" filter="fade">
                                      <p:cBhvr>
                                        <p:cTn id="78" dur="500" tmFilter="0, 0; .2, .5; .8, .5; 1, 0"/>
                                        <p:tgtEl>
                                          <p:spTgt spid="19"/>
                                        </p:tgtEl>
                                      </p:cBhvr>
                                    </p:animEffect>
                                    <p:animScale>
                                      <p:cBhvr>
                                        <p:cTn id="79" dur="250" autoRev="1" fill="hold"/>
                                        <p:tgtEl>
                                          <p:spTgt spid="19"/>
                                        </p:tgtEl>
                                      </p:cBhvr>
                                      <p:by x="105000" y="105000"/>
                                    </p:animScale>
                                  </p:childTnLst>
                                </p:cTn>
                              </p:par>
                              <p:par>
                                <p:cTn id="80" presetID="26" presetClass="emph" presetSubtype="0" fill="hold" grpId="1" nodeType="withEffect">
                                  <p:stCondLst>
                                    <p:cond delay="0"/>
                                  </p:stCondLst>
                                  <p:childTnLst>
                                    <p:animEffect transition="out" filter="fade">
                                      <p:cBhvr>
                                        <p:cTn id="81" dur="500" tmFilter="0, 0; .2, .5; .8, .5; 1, 0"/>
                                        <p:tgtEl>
                                          <p:spTgt spid="22"/>
                                        </p:tgtEl>
                                      </p:cBhvr>
                                    </p:animEffect>
                                    <p:animScale>
                                      <p:cBhvr>
                                        <p:cTn id="82" dur="250" autoRev="1" fill="hold"/>
                                        <p:tgtEl>
                                          <p:spTgt spid="22"/>
                                        </p:tgtEl>
                                      </p:cBhvr>
                                      <p:by x="105000" y="105000"/>
                                    </p:animScale>
                                  </p:childTnLst>
                                </p:cTn>
                              </p:par>
                              <p:par>
                                <p:cTn id="83" presetID="26" presetClass="emph" presetSubtype="0" fill="hold" grpId="1" nodeType="withEffect">
                                  <p:stCondLst>
                                    <p:cond delay="0"/>
                                  </p:stCondLst>
                                  <p:childTnLst>
                                    <p:animEffect transition="out" filter="fade">
                                      <p:cBhvr>
                                        <p:cTn id="84" dur="500" tmFilter="0, 0; .2, .5; .8, .5; 1, 0"/>
                                        <p:tgtEl>
                                          <p:spTgt spid="23"/>
                                        </p:tgtEl>
                                      </p:cBhvr>
                                    </p:animEffect>
                                    <p:animScale>
                                      <p:cBhvr>
                                        <p:cTn id="85" dur="250" autoRev="1" fill="hold"/>
                                        <p:tgtEl>
                                          <p:spTgt spid="23"/>
                                        </p:tgtEl>
                                      </p:cBhvr>
                                      <p:by x="105000" y="105000"/>
                                    </p:animScale>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ntr" presetSubtype="0" fill="hold" nodeType="clickEffect">
                                  <p:stCondLst>
                                    <p:cond delay="0"/>
                                  </p:stCondLst>
                                  <p:childTnLst>
                                    <p:set>
                                      <p:cBhvr>
                                        <p:cTn id="89" dur="1" fill="hold">
                                          <p:stCondLst>
                                            <p:cond delay="0"/>
                                          </p:stCondLst>
                                        </p:cTn>
                                        <p:tgtEl>
                                          <p:spTgt spid="53"/>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58"/>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49"/>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64"/>
                                        </p:tgtEl>
                                        <p:attrNameLst>
                                          <p:attrName>style.visibility</p:attrName>
                                        </p:attrNameLst>
                                      </p:cBhvr>
                                      <p:to>
                                        <p:strVal val="visible"/>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dissolve">
                                      <p:cBhvr>
                                        <p:cTn id="100" dur="500"/>
                                        <p:tgtEl>
                                          <p:spTgt spid="21"/>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dissolve">
                                      <p:cBhvr>
                                        <p:cTn id="103" dur="500"/>
                                        <p:tgtEl>
                                          <p:spTgt spid="24"/>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Effect transition="in" filter="dissolve">
                                      <p:cBhvr>
                                        <p:cTn id="106" dur="500"/>
                                        <p:tgtEl>
                                          <p:spTgt spid="25"/>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nodeType="clickEffect">
                                  <p:stCondLst>
                                    <p:cond delay="0"/>
                                  </p:stCondLst>
                                  <p:childTnLst>
                                    <p:set>
                                      <p:cBhvr>
                                        <p:cTn id="110" dur="1" fill="hold">
                                          <p:stCondLst>
                                            <p:cond delay="0"/>
                                          </p:stCondLst>
                                        </p:cTn>
                                        <p:tgtEl>
                                          <p:spTgt spid="44"/>
                                        </p:tgtEl>
                                        <p:attrNameLst>
                                          <p:attrName>style.visibility</p:attrName>
                                        </p:attrNameLst>
                                      </p:cBhvr>
                                      <p:to>
                                        <p:strVal val="hidden"/>
                                      </p:to>
                                    </p:set>
                                  </p:childTnLst>
                                </p:cTn>
                              </p:par>
                              <p:par>
                                <p:cTn id="111" presetID="1" presetClass="exit" presetSubtype="0" fill="hold" grpId="2" nodeType="withEffect">
                                  <p:stCondLst>
                                    <p:cond delay="0"/>
                                  </p:stCondLst>
                                  <p:childTnLst>
                                    <p:set>
                                      <p:cBhvr>
                                        <p:cTn id="112" dur="1" fill="hold">
                                          <p:stCondLst>
                                            <p:cond delay="0"/>
                                          </p:stCondLst>
                                        </p:cTn>
                                        <p:tgtEl>
                                          <p:spTgt spid="63"/>
                                        </p:tgtEl>
                                        <p:attrNameLst>
                                          <p:attrName>style.visibility</p:attrName>
                                        </p:attrNameLst>
                                      </p:cBhvr>
                                      <p:to>
                                        <p:strVal val="hidden"/>
                                      </p:to>
                                    </p:set>
                                  </p:childTnLst>
                                </p:cTn>
                              </p:par>
                              <p:par>
                                <p:cTn id="113" presetID="1" presetClass="exit" presetSubtype="0" fill="hold" nodeType="withEffect">
                                  <p:stCondLst>
                                    <p:cond delay="0"/>
                                  </p:stCondLst>
                                  <p:childTnLst>
                                    <p:set>
                                      <p:cBhvr>
                                        <p:cTn id="114" dur="1" fill="hold">
                                          <p:stCondLst>
                                            <p:cond delay="0"/>
                                          </p:stCondLst>
                                        </p:cTn>
                                        <p:tgtEl>
                                          <p:spTgt spid="53"/>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58"/>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49"/>
                                        </p:tgtEl>
                                        <p:attrNameLst>
                                          <p:attrName>style.visibility</p:attrName>
                                        </p:attrNameLst>
                                      </p:cBhvr>
                                      <p:to>
                                        <p:strVal val="hidden"/>
                                      </p:to>
                                    </p:set>
                                  </p:childTnLst>
                                </p:cTn>
                              </p:par>
                              <p:par>
                                <p:cTn id="119" presetID="1" presetClass="exit" presetSubtype="0" fill="hold" grpId="2" nodeType="withEffect">
                                  <p:stCondLst>
                                    <p:cond delay="0"/>
                                  </p:stCondLst>
                                  <p:childTnLst>
                                    <p:set>
                                      <p:cBhvr>
                                        <p:cTn id="120" dur="1" fill="hold">
                                          <p:stCondLst>
                                            <p:cond delay="0"/>
                                          </p:stCondLst>
                                        </p:cTn>
                                        <p:tgtEl>
                                          <p:spTgt spid="64"/>
                                        </p:tgtEl>
                                        <p:attrNameLst>
                                          <p:attrName>style.visibility</p:attrName>
                                        </p:attrNameLst>
                                      </p:cBhvr>
                                      <p:to>
                                        <p:strVal val="hidden"/>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 presetClass="entr" presetSubtype="0" fill="hold" nodeType="clickEffect">
                                  <p:stCondLst>
                                    <p:cond delay="0"/>
                                  </p:stCondLst>
                                  <p:childTnLst>
                                    <p:set>
                                      <p:cBhvr>
                                        <p:cTn id="128" dur="1" fill="hold">
                                          <p:stCondLst>
                                            <p:cond delay="0"/>
                                          </p:stCondLst>
                                        </p:cTn>
                                        <p:tgtEl>
                                          <p:spTgt spid="4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3"/>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6" presetClass="emph" presetSubtype="0" fill="hold" grpId="1" nodeType="clickEffect">
                                  <p:stCondLst>
                                    <p:cond delay="0"/>
                                  </p:stCondLst>
                                  <p:childTnLst>
                                    <p:animEffect transition="out" filter="fade">
                                      <p:cBhvr>
                                        <p:cTn id="134" dur="500" tmFilter="0, 0; .2, .5; .8, .5; 1, 0"/>
                                        <p:tgtEl>
                                          <p:spTgt spid="25"/>
                                        </p:tgtEl>
                                      </p:cBhvr>
                                    </p:animEffect>
                                    <p:animScale>
                                      <p:cBhvr>
                                        <p:cTn id="135" dur="250" autoRev="1" fill="hold"/>
                                        <p:tgtEl>
                                          <p:spTgt spid="25"/>
                                        </p:tgtEl>
                                      </p:cBhvr>
                                      <p:by x="105000" y="105000"/>
                                    </p:animScale>
                                  </p:childTnLst>
                                </p:cTn>
                              </p:par>
                              <p:par>
                                <p:cTn id="136" presetID="26" presetClass="emph" presetSubtype="0" fill="hold" grpId="1" nodeType="withEffect">
                                  <p:stCondLst>
                                    <p:cond delay="0"/>
                                  </p:stCondLst>
                                  <p:childTnLst>
                                    <p:animEffect transition="out" filter="fade">
                                      <p:cBhvr>
                                        <p:cTn id="137" dur="500" tmFilter="0, 0; .2, .5; .8, .5; 1, 0"/>
                                        <p:tgtEl>
                                          <p:spTgt spid="21"/>
                                        </p:tgtEl>
                                      </p:cBhvr>
                                    </p:animEffect>
                                    <p:animScale>
                                      <p:cBhvr>
                                        <p:cTn id="138" dur="250" autoRev="1" fill="hold"/>
                                        <p:tgtEl>
                                          <p:spTgt spid="21"/>
                                        </p:tgtEl>
                                      </p:cBhvr>
                                      <p:by x="105000" y="105000"/>
                                    </p:animScale>
                                  </p:childTnLst>
                                </p:cTn>
                              </p:par>
                              <p:par>
                                <p:cTn id="139" presetID="26" presetClass="emph" presetSubtype="0" fill="hold" grpId="1" nodeType="withEffect">
                                  <p:stCondLst>
                                    <p:cond delay="0"/>
                                  </p:stCondLst>
                                  <p:childTnLst>
                                    <p:animEffect transition="out" filter="fade">
                                      <p:cBhvr>
                                        <p:cTn id="140" dur="500" tmFilter="0, 0; .2, .5; .8, .5; 1, 0"/>
                                        <p:tgtEl>
                                          <p:spTgt spid="24"/>
                                        </p:tgtEl>
                                      </p:cBhvr>
                                    </p:animEffect>
                                    <p:animScale>
                                      <p:cBhvr>
                                        <p:cTn id="141" dur="250" autoRev="1" fill="hold"/>
                                        <p:tgtEl>
                                          <p:spTgt spid="24"/>
                                        </p:tgtEl>
                                      </p:cBhvr>
                                      <p:by x="105000" y="105000"/>
                                    </p:animScale>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 presetClass="entr" presetSubtype="0" fill="hold" nodeType="clickEffect">
                                  <p:stCondLst>
                                    <p:cond delay="0"/>
                                  </p:stCondLst>
                                  <p:childTnLst>
                                    <p:set>
                                      <p:cBhvr>
                                        <p:cTn id="145" dur="1" fill="hold">
                                          <p:stCondLst>
                                            <p:cond delay="0"/>
                                          </p:stCondLst>
                                        </p:cTn>
                                        <p:tgtEl>
                                          <p:spTgt spid="53"/>
                                        </p:tgtEl>
                                        <p:attrNameLst>
                                          <p:attrName>style.visibility</p:attrName>
                                        </p:attrNameLst>
                                      </p:cBhvr>
                                      <p:to>
                                        <p:strVal val="visible"/>
                                      </p:to>
                                    </p:set>
                                  </p:childTnLst>
                                </p:cTn>
                              </p:par>
                              <p:par>
                                <p:cTn id="146" presetID="1" presetClass="entr" presetSubtype="0" fill="hold" nodeType="withEffect">
                                  <p:stCondLst>
                                    <p:cond delay="0"/>
                                  </p:stCondLst>
                                  <p:childTnLst>
                                    <p:set>
                                      <p:cBhvr>
                                        <p:cTn id="147" dur="1" fill="hold">
                                          <p:stCondLst>
                                            <p:cond delay="0"/>
                                          </p:stCondLst>
                                        </p:cTn>
                                        <p:tgtEl>
                                          <p:spTgt spid="58"/>
                                        </p:tgtEl>
                                        <p:attrNameLst>
                                          <p:attrName>style.visibility</p:attrName>
                                        </p:attrNameLst>
                                      </p:cBhvr>
                                      <p:to>
                                        <p:strVal val="visible"/>
                                      </p:to>
                                    </p:set>
                                  </p:childTnLst>
                                </p:cTn>
                              </p:par>
                              <p:par>
                                <p:cTn id="148" presetID="1" presetClass="entr" presetSubtype="0" fill="hold" nodeType="withEffect">
                                  <p:stCondLst>
                                    <p:cond delay="0"/>
                                  </p:stCondLst>
                                  <p:childTnLst>
                                    <p:set>
                                      <p:cBhvr>
                                        <p:cTn id="149" dur="1" fill="hold">
                                          <p:stCondLst>
                                            <p:cond delay="0"/>
                                          </p:stCondLst>
                                        </p:cTn>
                                        <p:tgtEl>
                                          <p:spTgt spid="49"/>
                                        </p:tgtEl>
                                        <p:attrNameLst>
                                          <p:attrName>style.visibility</p:attrName>
                                        </p:attrNameLst>
                                      </p:cBhvr>
                                      <p:to>
                                        <p:strVal val="visible"/>
                                      </p:to>
                                    </p:set>
                                  </p:childTnLst>
                                </p:cTn>
                              </p:par>
                              <p:par>
                                <p:cTn id="150" presetID="1" presetClass="entr" presetSubtype="0" fill="hold" grpId="1" nodeType="withEffect">
                                  <p:stCondLst>
                                    <p:cond delay="0"/>
                                  </p:stCondLst>
                                  <p:childTnLst>
                                    <p:set>
                                      <p:cBhvr>
                                        <p:cTn id="151" dur="1" fill="hold">
                                          <p:stCondLst>
                                            <p:cond delay="0"/>
                                          </p:stCondLst>
                                        </p:cTn>
                                        <p:tgtEl>
                                          <p:spTgt spid="64"/>
                                        </p:tgtEl>
                                        <p:attrNameLst>
                                          <p:attrName>style.visibility</p:attrName>
                                        </p:attrNameLst>
                                      </p:cBhvr>
                                      <p:to>
                                        <p:strVal val="visible"/>
                                      </p:to>
                                    </p:se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19" grpId="0" animBg="1"/>
      <p:bldP spid="19" grpId="1" animBg="1"/>
      <p:bldP spid="22" grpId="0" animBg="1"/>
      <p:bldP spid="22" grpId="1" animBg="1"/>
      <p:bldP spid="23" grpId="0" animBg="1"/>
      <p:bldP spid="23" grpId="1" animBg="1"/>
      <p:bldP spid="43" grpId="0" build="allAtOnce"/>
      <p:bldP spid="61" grpId="0" build="allAtOnce"/>
      <p:bldP spid="62" grpId="0" build="allAtOnce"/>
      <p:bldP spid="63" grpId="0"/>
      <p:bldP spid="63" grpId="1"/>
      <p:bldP spid="63" grpId="2"/>
      <p:bldP spid="64" grpId="0"/>
      <p:bldP spid="64" grpId="1"/>
      <p:bldP spid="64" grpId="2"/>
      <p:bldP spid="21" grpId="0" animBg="1"/>
      <p:bldP spid="21" grpId="1" animBg="1"/>
      <p:bldP spid="24" grpId="0" animBg="1"/>
      <p:bldP spid="24" grpId="1" animBg="1"/>
      <p:bldP spid="25" grpId="0" animBg="1"/>
      <p:bldP spid="25" grpId="1" animBg="1"/>
      <p:bldP spid="70" grpId="0" animBg="1"/>
      <p:bldP spid="70" grpId="1" animBg="1"/>
      <p:bldP spid="71" grpId="0" animBg="1"/>
      <p:bldP spid="71" grpId="1" animBg="1"/>
      <p:bldP spid="72" grpId="0" animBg="1"/>
      <p:bldP spid="72" grpId="1" animBg="1"/>
      <p:bldP spid="73" grpId="0" animBg="1"/>
      <p:bldP spid="73" grpId="1" animBg="1"/>
      <p:bldP spid="3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48606-1300-1447-B0E4-AB2916C07DBC}"/>
              </a:ext>
            </a:extLst>
          </p:cNvPr>
          <p:cNvSpPr>
            <a:spLocks noGrp="1"/>
          </p:cNvSpPr>
          <p:nvPr>
            <p:ph type="title"/>
          </p:nvPr>
        </p:nvSpPr>
        <p:spPr/>
        <p:txBody>
          <a:bodyPr/>
          <a:lstStyle/>
          <a:p>
            <a:r>
              <a:rPr kumimoji="1" lang="en-US" altLang="zh-CN" dirty="0"/>
              <a:t>Other</a:t>
            </a:r>
            <a:r>
              <a:rPr kumimoji="1" lang="zh-CN" altLang="en-US" dirty="0"/>
              <a:t> </a:t>
            </a:r>
            <a:r>
              <a:rPr kumimoji="1" lang="en-US" altLang="zh-CN" dirty="0"/>
              <a:t>Issues</a:t>
            </a:r>
            <a:endParaRPr kumimoji="1" lang="zh-CN" altLang="en-US" dirty="0"/>
          </a:p>
        </p:txBody>
      </p:sp>
      <p:sp>
        <p:nvSpPr>
          <p:cNvPr id="3" name="内容占位符 2">
            <a:extLst>
              <a:ext uri="{FF2B5EF4-FFF2-40B4-BE49-F238E27FC236}">
                <a16:creationId xmlns:a16="http://schemas.microsoft.com/office/drawing/2014/main" id="{8468D35C-C4A2-064B-87E5-E7B7BACC393B}"/>
              </a:ext>
            </a:extLst>
          </p:cNvPr>
          <p:cNvSpPr>
            <a:spLocks noGrp="1"/>
          </p:cNvSpPr>
          <p:nvPr>
            <p:ph idx="1"/>
          </p:nvPr>
        </p:nvSpPr>
        <p:spPr/>
        <p:txBody>
          <a:bodyPr/>
          <a:lstStyle/>
          <a:p>
            <a:r>
              <a:rPr lang="en-US" altLang="zh-CN" dirty="0"/>
              <a:t>Spark</a:t>
            </a:r>
            <a:r>
              <a:rPr lang="zh-CN" altLang="en-US" dirty="0"/>
              <a:t> </a:t>
            </a:r>
            <a:r>
              <a:rPr lang="en-US" altLang="zh-CN" dirty="0"/>
              <a:t>Streaming</a:t>
            </a:r>
          </a:p>
          <a:p>
            <a:pPr lvl="1"/>
            <a:r>
              <a:rPr lang="en-US" altLang="zh-CN" dirty="0"/>
              <a:t>an extension of the core Spark API that enables scalable, high-throughput, fault-tolerant stream processing of live data streams.</a:t>
            </a:r>
            <a:endParaRPr lang="en-US" altLang="zh-CN" b="1" dirty="0"/>
          </a:p>
          <a:p>
            <a:endParaRPr kumimoji="1" lang="zh-CN" altLang="en-US" dirty="0"/>
          </a:p>
        </p:txBody>
      </p:sp>
      <p:sp>
        <p:nvSpPr>
          <p:cNvPr id="4" name="灯片编号占位符 3">
            <a:extLst>
              <a:ext uri="{FF2B5EF4-FFF2-40B4-BE49-F238E27FC236}">
                <a16:creationId xmlns:a16="http://schemas.microsoft.com/office/drawing/2014/main" id="{0C536528-2FB5-E44F-B82F-3792044F7E2E}"/>
              </a:ext>
            </a:extLst>
          </p:cNvPr>
          <p:cNvSpPr>
            <a:spLocks noGrp="1"/>
          </p:cNvSpPr>
          <p:nvPr>
            <p:ph type="sldNum" sz="quarter" idx="12"/>
          </p:nvPr>
        </p:nvSpPr>
        <p:spPr/>
        <p:txBody>
          <a:bodyPr/>
          <a:lstStyle/>
          <a:p>
            <a:fld id="{CB818ED7-1FAF-4BEC-A906-EB6564C334EB}" type="slidenum">
              <a:rPr lang="zh-CN" altLang="en-US" smtClean="0"/>
              <a:pPr/>
              <a:t>70</a:t>
            </a:fld>
            <a:endParaRPr lang="zh-CN" altLang="en-US" dirty="0"/>
          </a:p>
        </p:txBody>
      </p:sp>
      <p:pic>
        <p:nvPicPr>
          <p:cNvPr id="4098" name="Picture 2" descr="Spark Streaming">
            <a:extLst>
              <a:ext uri="{FF2B5EF4-FFF2-40B4-BE49-F238E27FC236}">
                <a16:creationId xmlns:a16="http://schemas.microsoft.com/office/drawing/2014/main" id="{E690C726-8E8D-A544-BB2A-98D0E8171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475" y="1717455"/>
            <a:ext cx="4571050" cy="170858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park Streaming">
            <a:extLst>
              <a:ext uri="{FF2B5EF4-FFF2-40B4-BE49-F238E27FC236}">
                <a16:creationId xmlns:a16="http://schemas.microsoft.com/office/drawing/2014/main" id="{A87843A6-3E4B-9446-B0D2-05431C00B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463" y="3758204"/>
            <a:ext cx="4607074" cy="102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521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CCDB9-3007-2744-99B6-2FA3C01D8D7C}"/>
              </a:ext>
            </a:extLst>
          </p:cNvPr>
          <p:cNvSpPr>
            <a:spLocks noGrp="1"/>
          </p:cNvSpPr>
          <p:nvPr>
            <p:ph type="title"/>
          </p:nvPr>
        </p:nvSpPr>
        <p:spPr/>
        <p:txBody>
          <a:bodyPr/>
          <a:lstStyle/>
          <a:p>
            <a:r>
              <a:rPr kumimoji="1" lang="en-US" altLang="zh-CN" dirty="0"/>
              <a:t>Other</a:t>
            </a:r>
            <a:r>
              <a:rPr kumimoji="1" lang="zh-CN" altLang="en-US" dirty="0"/>
              <a:t> </a:t>
            </a:r>
            <a:r>
              <a:rPr kumimoji="1" lang="en-US" altLang="zh-CN" dirty="0"/>
              <a:t>Issues</a:t>
            </a:r>
            <a:endParaRPr kumimoji="1" lang="zh-CN" altLang="en-US" dirty="0"/>
          </a:p>
        </p:txBody>
      </p:sp>
      <p:sp>
        <p:nvSpPr>
          <p:cNvPr id="3" name="内容占位符 2">
            <a:extLst>
              <a:ext uri="{FF2B5EF4-FFF2-40B4-BE49-F238E27FC236}">
                <a16:creationId xmlns:a16="http://schemas.microsoft.com/office/drawing/2014/main" id="{00796005-6AB3-AF40-A592-0E72F1726685}"/>
              </a:ext>
            </a:extLst>
          </p:cNvPr>
          <p:cNvSpPr>
            <a:spLocks noGrp="1"/>
          </p:cNvSpPr>
          <p:nvPr>
            <p:ph idx="1"/>
          </p:nvPr>
        </p:nvSpPr>
        <p:spPr/>
        <p:txBody>
          <a:bodyPr/>
          <a:lstStyle/>
          <a:p>
            <a:r>
              <a:rPr lang="en-US" altLang="zh-CN" b="1" dirty="0"/>
              <a:t>Machine Learning Library (</a:t>
            </a:r>
            <a:r>
              <a:rPr lang="en-US" altLang="zh-CN" b="1" dirty="0" err="1"/>
              <a:t>MLlib</a:t>
            </a:r>
            <a:r>
              <a:rPr lang="en-US" altLang="zh-CN" b="1" dirty="0"/>
              <a:t>) Guide</a:t>
            </a:r>
          </a:p>
          <a:p>
            <a:pPr lvl="1"/>
            <a:r>
              <a:rPr lang="en-US" altLang="zh-CN" dirty="0" err="1"/>
              <a:t>MLlib</a:t>
            </a:r>
            <a:r>
              <a:rPr lang="en-US" altLang="zh-CN" dirty="0"/>
              <a:t> is Spark’s machine learning (ML) library. Its goal is to make practical machine learning scalable and easy. At a high level, it provides tools such as:</a:t>
            </a:r>
          </a:p>
          <a:p>
            <a:r>
              <a:rPr lang="en-US" altLang="zh-CN" b="1" dirty="0" err="1"/>
              <a:t>GraphX</a:t>
            </a:r>
            <a:r>
              <a:rPr lang="en-US" altLang="zh-CN" b="1" dirty="0"/>
              <a:t> </a:t>
            </a:r>
          </a:p>
          <a:p>
            <a:pPr lvl="1"/>
            <a:r>
              <a:rPr lang="en-US" altLang="zh-CN" dirty="0"/>
              <a:t>a new component in Spark for graphs and graph-parallel computation. </a:t>
            </a:r>
          </a:p>
          <a:p>
            <a:pPr lvl="1"/>
            <a:r>
              <a:rPr lang="en-US" altLang="zh-CN" dirty="0"/>
              <a:t>At a high level, </a:t>
            </a:r>
            <a:r>
              <a:rPr lang="en-US" altLang="zh-CN" dirty="0" err="1"/>
              <a:t>GraphX</a:t>
            </a:r>
            <a:r>
              <a:rPr lang="en-US" altLang="zh-CN" dirty="0"/>
              <a:t> extends the Spark </a:t>
            </a:r>
            <a:r>
              <a:rPr lang="en-US" altLang="zh-CN" dirty="0">
                <a:hlinkClick r:id="rId2"/>
              </a:rPr>
              <a:t>RDD</a:t>
            </a:r>
            <a:r>
              <a:rPr lang="en-US" altLang="zh-CN" dirty="0"/>
              <a:t> by introducing a new </a:t>
            </a:r>
            <a:r>
              <a:rPr lang="en-US" altLang="zh-CN" dirty="0">
                <a:hlinkClick r:id="rId3"/>
              </a:rPr>
              <a:t>Graph</a:t>
            </a:r>
            <a:r>
              <a:rPr lang="en-US" altLang="zh-CN" dirty="0"/>
              <a:t> abstraction: a directed multigraph with properties attached to each vertex and edge. </a:t>
            </a:r>
            <a:br>
              <a:rPr lang="en-US" altLang="zh-CN" dirty="0"/>
            </a:br>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48C5FFD3-D2BE-5E4C-AD4F-50ADDF80BA5A}"/>
              </a:ext>
            </a:extLst>
          </p:cNvPr>
          <p:cNvSpPr>
            <a:spLocks noGrp="1"/>
          </p:cNvSpPr>
          <p:nvPr>
            <p:ph type="sldNum" sz="quarter" idx="12"/>
          </p:nvPr>
        </p:nvSpPr>
        <p:spPr/>
        <p:txBody>
          <a:bodyPr/>
          <a:lstStyle/>
          <a:p>
            <a:fld id="{CB818ED7-1FAF-4BEC-A906-EB6564C334EB}" type="slidenum">
              <a:rPr lang="zh-CN" altLang="en-US" smtClean="0"/>
              <a:pPr/>
              <a:t>71</a:t>
            </a:fld>
            <a:endParaRPr lang="zh-CN" altLang="en-US" dirty="0"/>
          </a:p>
        </p:txBody>
      </p:sp>
      <p:pic>
        <p:nvPicPr>
          <p:cNvPr id="7170" name="Picture 2" descr="GraphX">
            <a:extLst>
              <a:ext uri="{FF2B5EF4-FFF2-40B4-BE49-F238E27FC236}">
                <a16:creationId xmlns:a16="http://schemas.microsoft.com/office/drawing/2014/main" id="{406BC181-2B63-744E-8B2B-BDE96C4E29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3320145"/>
            <a:ext cx="2825882" cy="96796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The Property Graph">
            <a:extLst>
              <a:ext uri="{FF2B5EF4-FFF2-40B4-BE49-F238E27FC236}">
                <a16:creationId xmlns:a16="http://schemas.microsoft.com/office/drawing/2014/main" id="{DC3A86EF-EFEC-9B4E-A35C-DC0D681AF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2758055"/>
            <a:ext cx="3672408" cy="2385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3192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p:txBody>
          <a:bodyPr>
            <a:normAutofit fontScale="92500" lnSpcReduction="20000"/>
          </a:bodyPr>
          <a:lstStyle/>
          <a:p>
            <a:r>
              <a:rPr lang="en-US" altLang="zh-CN" dirty="0"/>
              <a:t>Spark Standalone Mode</a:t>
            </a:r>
          </a:p>
          <a:p>
            <a:pPr lvl="1"/>
            <a:r>
              <a:rPr lang="en-US" altLang="zh-CN" dirty="0">
                <a:hlinkClick r:id="rId2"/>
              </a:rPr>
              <a:t>https://spark.apache.org/docs/latest/spark-standalone.html</a:t>
            </a:r>
            <a:r>
              <a:rPr lang="zh-CN" altLang="en-US" dirty="0"/>
              <a:t> </a:t>
            </a:r>
            <a:endParaRPr lang="en-US" altLang="zh-CN" dirty="0"/>
          </a:p>
          <a:p>
            <a:r>
              <a:rPr lang="en-US" altLang="zh-CN" dirty="0"/>
              <a:t>Cluster Mode Overview</a:t>
            </a:r>
          </a:p>
          <a:p>
            <a:pPr lvl="1"/>
            <a:r>
              <a:rPr lang="en-US" altLang="zh-CN" dirty="0">
                <a:hlinkClick r:id="rId3"/>
              </a:rPr>
              <a:t>https://spark.apache.org/docs/latest/cluster-overview.html</a:t>
            </a:r>
            <a:r>
              <a:rPr lang="zh-CN" altLang="en-US" dirty="0"/>
              <a:t> </a:t>
            </a:r>
            <a:endParaRPr lang="en-US" altLang="zh-CN" dirty="0"/>
          </a:p>
          <a:p>
            <a:r>
              <a:rPr lang="en-US" altLang="zh-CN" dirty="0"/>
              <a:t>Quick Start</a:t>
            </a:r>
          </a:p>
          <a:p>
            <a:pPr lvl="1"/>
            <a:r>
              <a:rPr lang="en-US" altLang="zh-CN" dirty="0">
                <a:hlinkClick r:id="rId4"/>
              </a:rPr>
              <a:t>https://spark.apache.org/docs/latest/quick-start.html</a:t>
            </a:r>
            <a:r>
              <a:rPr lang="zh-CN" altLang="en-US" dirty="0"/>
              <a:t> </a:t>
            </a:r>
            <a:endParaRPr lang="en-US" altLang="zh-CN" dirty="0"/>
          </a:p>
          <a:p>
            <a:r>
              <a:rPr lang="en-US" altLang="zh-CN" dirty="0"/>
              <a:t>RDD Programming Guide</a:t>
            </a:r>
          </a:p>
          <a:p>
            <a:pPr lvl="1"/>
            <a:r>
              <a:rPr lang="en-US" altLang="zh-CN" dirty="0">
                <a:hlinkClick r:id="rId5"/>
              </a:rPr>
              <a:t>https://spark.apache.org/docs/latest/rdd-programming-guide.html</a:t>
            </a:r>
            <a:r>
              <a:rPr lang="zh-CN" altLang="en-US" dirty="0"/>
              <a:t> </a:t>
            </a:r>
            <a:endParaRPr lang="en-US" altLang="zh-CN" dirty="0"/>
          </a:p>
          <a:p>
            <a:r>
              <a:rPr lang="en-US" altLang="zh-CN" dirty="0"/>
              <a:t>Spark SQL, </a:t>
            </a:r>
            <a:r>
              <a:rPr lang="en-US" altLang="zh-CN" dirty="0" err="1"/>
              <a:t>DataFrames</a:t>
            </a:r>
            <a:r>
              <a:rPr lang="en-US" altLang="zh-CN" dirty="0"/>
              <a:t> and Datasets Guide</a:t>
            </a:r>
          </a:p>
          <a:p>
            <a:pPr lvl="1"/>
            <a:r>
              <a:rPr lang="en-US" altLang="zh-CN" dirty="0">
                <a:hlinkClick r:id="rId6"/>
              </a:rPr>
              <a:t>https://spark.apache.org/docs/latest/sql-programming-guide.html</a:t>
            </a:r>
            <a:r>
              <a:rPr lang="zh-CN" altLang="en-US" dirty="0"/>
              <a:t> </a:t>
            </a:r>
            <a:endParaRPr lang="en-US" altLang="zh-CN" dirty="0"/>
          </a:p>
          <a:p>
            <a:r>
              <a:rPr lang="en-US" altLang="zh-CN" dirty="0"/>
              <a:t>Python</a:t>
            </a:r>
          </a:p>
          <a:p>
            <a:pPr lvl="1"/>
            <a:r>
              <a:rPr lang="en-US" altLang="zh-CN" dirty="0">
                <a:hlinkClick r:id="rId7"/>
              </a:rPr>
              <a:t>http://spark.apache.org/docs/latest/api/python/index.html</a:t>
            </a:r>
            <a:endParaRPr lang="en-US" altLang="zh-CN" dirty="0"/>
          </a:p>
          <a:p>
            <a:r>
              <a:rPr lang="en-US" altLang="zh-CN" dirty="0"/>
              <a:t>Java</a:t>
            </a:r>
          </a:p>
          <a:p>
            <a:pPr lvl="1"/>
            <a:r>
              <a:rPr lang="en-US" altLang="zh-CN" dirty="0">
                <a:hlinkClick r:id="rId8"/>
              </a:rPr>
              <a:t>http://spark.apache.org/docs/latest/api/java/index.html</a:t>
            </a:r>
            <a:endParaRPr lang="en-US" altLang="zh-CN" dirty="0"/>
          </a:p>
          <a:p>
            <a:r>
              <a:rPr lang="en-US" altLang="zh-CN" dirty="0"/>
              <a:t>Scala</a:t>
            </a:r>
          </a:p>
          <a:p>
            <a:pPr lvl="1"/>
            <a:r>
              <a:rPr lang="en-US" altLang="zh-CN" dirty="0">
                <a:hlinkClick r:id="rId9"/>
              </a:rPr>
              <a:t>http://spark.apache.org/docs/latest/api/scala/index.html</a:t>
            </a:r>
            <a:endParaRPr lang="en-US" altLang="zh-CN" dirty="0"/>
          </a:p>
          <a:p>
            <a:pPr lvl="1"/>
            <a:endParaRPr lang="en-US" altLang="zh-CN" dirty="0"/>
          </a:p>
        </p:txBody>
      </p:sp>
      <p:sp>
        <p:nvSpPr>
          <p:cNvPr id="4" name="灯片编号占位符 3"/>
          <p:cNvSpPr>
            <a:spLocks noGrp="1"/>
          </p:cNvSpPr>
          <p:nvPr>
            <p:ph type="sldNum" sz="quarter" idx="12"/>
          </p:nvPr>
        </p:nvSpPr>
        <p:spPr/>
        <p:txBody>
          <a:bodyPr/>
          <a:lstStyle/>
          <a:p>
            <a:fld id="{CB818ED7-1FAF-4BEC-A906-EB6564C334EB}" type="slidenum">
              <a:rPr lang="zh-CN" altLang="en-US" smtClean="0"/>
              <a:pPr/>
              <a:t>72</a:t>
            </a:fld>
            <a:endParaRPr lang="zh-CN" altLang="en-US" dirty="0"/>
          </a:p>
        </p:txBody>
      </p:sp>
    </p:spTree>
    <p:extLst>
      <p:ext uri="{BB962C8B-B14F-4D97-AF65-F5344CB8AC3E}">
        <p14:creationId xmlns:p14="http://schemas.microsoft.com/office/powerpoint/2010/main" val="13341652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E6FC4-107C-5941-AD73-BC1D24B5A74F}"/>
              </a:ext>
            </a:extLst>
          </p:cNvPr>
          <p:cNvSpPr>
            <a:spLocks noGrp="1"/>
          </p:cNvSpPr>
          <p:nvPr>
            <p:ph type="title"/>
          </p:nvPr>
        </p:nvSpPr>
        <p:spPr/>
        <p:txBody>
          <a:bodyPr/>
          <a:lstStyle/>
          <a:p>
            <a:r>
              <a:rPr lang="en-US" altLang="zh-CN" dirty="0"/>
              <a:t>References</a:t>
            </a:r>
            <a:endParaRPr kumimoji="1" lang="zh-CN" altLang="en-US" dirty="0"/>
          </a:p>
        </p:txBody>
      </p:sp>
      <p:sp>
        <p:nvSpPr>
          <p:cNvPr id="3" name="内容占位符 2">
            <a:extLst>
              <a:ext uri="{FF2B5EF4-FFF2-40B4-BE49-F238E27FC236}">
                <a16:creationId xmlns:a16="http://schemas.microsoft.com/office/drawing/2014/main" id="{36A59830-0980-5B49-A345-8BE272910F05}"/>
              </a:ext>
            </a:extLst>
          </p:cNvPr>
          <p:cNvSpPr>
            <a:spLocks noGrp="1"/>
          </p:cNvSpPr>
          <p:nvPr>
            <p:ph idx="1"/>
          </p:nvPr>
        </p:nvSpPr>
        <p:spPr/>
        <p:txBody>
          <a:bodyPr/>
          <a:lstStyle/>
          <a:p>
            <a:r>
              <a:rPr lang="en-US" altLang="zh-CN" dirty="0"/>
              <a:t>Structured Streaming Programming Guide</a:t>
            </a:r>
          </a:p>
          <a:p>
            <a:pPr lvl="1"/>
            <a:r>
              <a:rPr lang="en-US" altLang="zh-CN" dirty="0">
                <a:hlinkClick r:id="rId2"/>
              </a:rPr>
              <a:t>https://spark.apache.org/docs/latest/structured-streaming-programming-guide.html</a:t>
            </a:r>
            <a:r>
              <a:rPr lang="zh-CN" altLang="en-US" dirty="0"/>
              <a:t> </a:t>
            </a:r>
            <a:endParaRPr lang="en-US" altLang="zh-CN" dirty="0"/>
          </a:p>
          <a:p>
            <a:r>
              <a:rPr lang="en-US" altLang="zh-CN" dirty="0"/>
              <a:t>Spark Streaming Programming Guide</a:t>
            </a:r>
          </a:p>
          <a:p>
            <a:pPr lvl="1"/>
            <a:r>
              <a:rPr lang="en-US" altLang="zh-CN" dirty="0">
                <a:hlinkClick r:id="rId3"/>
              </a:rPr>
              <a:t>https://spark.apache.org/docs/latest/streaming-programming-guide.html</a:t>
            </a:r>
            <a:r>
              <a:rPr lang="zh-CN" altLang="en-US" dirty="0"/>
              <a:t> </a:t>
            </a:r>
            <a:endParaRPr lang="en-US" altLang="zh-CN" dirty="0"/>
          </a:p>
          <a:p>
            <a:r>
              <a:rPr lang="en-US" altLang="zh-CN" dirty="0"/>
              <a:t>Machine Learning Library (</a:t>
            </a:r>
            <a:r>
              <a:rPr lang="en-US" altLang="zh-CN" dirty="0" err="1"/>
              <a:t>MLlib</a:t>
            </a:r>
            <a:r>
              <a:rPr lang="en-US" altLang="zh-CN" dirty="0"/>
              <a:t>) Guide</a:t>
            </a:r>
          </a:p>
          <a:p>
            <a:pPr lvl="1"/>
            <a:r>
              <a:rPr lang="en-US" altLang="zh-CN" dirty="0">
                <a:hlinkClick r:id="rId4"/>
              </a:rPr>
              <a:t>https://spark.apache.org/docs/latest/ml-guide.html</a:t>
            </a:r>
            <a:r>
              <a:rPr lang="zh-CN" altLang="en-US" dirty="0"/>
              <a:t> </a:t>
            </a:r>
            <a:endParaRPr lang="en-US" altLang="zh-CN" dirty="0"/>
          </a:p>
          <a:p>
            <a:r>
              <a:rPr lang="en-US" altLang="zh-CN" dirty="0" err="1"/>
              <a:t>GraphX</a:t>
            </a:r>
            <a:r>
              <a:rPr lang="en-US" altLang="zh-CN" dirty="0"/>
              <a:t> Programming Guide</a:t>
            </a:r>
          </a:p>
          <a:p>
            <a:pPr lvl="1"/>
            <a:r>
              <a:rPr kumimoji="1" lang="en-US" altLang="zh-CN" dirty="0">
                <a:hlinkClick r:id="rId5"/>
              </a:rPr>
              <a:t>https://spark.apache.org/docs/latest/graphx-programming-guide.html</a:t>
            </a:r>
            <a:endParaRPr kumimoji="1" lang="en-US" altLang="zh-CN" dirty="0"/>
          </a:p>
          <a:p>
            <a:r>
              <a:rPr kumimoji="1" lang="en-US" altLang="zh-CN" dirty="0"/>
              <a:t>How to Set up Scala in IntelliJ IDEA?</a:t>
            </a:r>
          </a:p>
          <a:p>
            <a:pPr lvl="1"/>
            <a:r>
              <a:rPr kumimoji="1" lang="en" altLang="zh-CN" dirty="0">
                <a:hlinkClick r:id="rId6"/>
              </a:rPr>
              <a:t>https://javahelps.com/how-to-set-up-scala-in-intellij-idea</a:t>
            </a:r>
            <a:r>
              <a:rPr kumimoji="1" lang="en-US" altLang="zh-CN" dirty="0"/>
              <a:t> </a:t>
            </a:r>
            <a:r>
              <a:rPr kumimoji="1" lang="zh-CN" altLang="en-US" dirty="0"/>
              <a:t> </a:t>
            </a:r>
          </a:p>
        </p:txBody>
      </p:sp>
      <p:sp>
        <p:nvSpPr>
          <p:cNvPr id="4" name="灯片编号占位符 3">
            <a:extLst>
              <a:ext uri="{FF2B5EF4-FFF2-40B4-BE49-F238E27FC236}">
                <a16:creationId xmlns:a16="http://schemas.microsoft.com/office/drawing/2014/main" id="{667D1DFC-3272-6544-9FA9-154125DFC69F}"/>
              </a:ext>
            </a:extLst>
          </p:cNvPr>
          <p:cNvSpPr>
            <a:spLocks noGrp="1"/>
          </p:cNvSpPr>
          <p:nvPr>
            <p:ph type="sldNum" sz="quarter" idx="12"/>
          </p:nvPr>
        </p:nvSpPr>
        <p:spPr/>
        <p:txBody>
          <a:bodyPr/>
          <a:lstStyle/>
          <a:p>
            <a:fld id="{CB818ED7-1FAF-4BEC-A906-EB6564C334EB}" type="slidenum">
              <a:rPr lang="zh-CN" altLang="en-US" smtClean="0"/>
              <a:pPr/>
              <a:t>73</a:t>
            </a:fld>
            <a:endParaRPr lang="zh-CN" altLang="en-US" dirty="0"/>
          </a:p>
        </p:txBody>
      </p:sp>
    </p:spTree>
    <p:extLst>
      <p:ext uri="{BB962C8B-B14F-4D97-AF65-F5344CB8AC3E}">
        <p14:creationId xmlns:p14="http://schemas.microsoft.com/office/powerpoint/2010/main" val="3388285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601670" y="3327834"/>
            <a:ext cx="3510390" cy="784830"/>
          </a:xfrm>
          <a:prstGeom prst="rect">
            <a:avLst/>
          </a:prstGeom>
          <a:noFill/>
        </p:spPr>
        <p:txBody>
          <a:bodyPr wrap="square" rtlCol="0">
            <a:spAutoFit/>
          </a:bodyPr>
          <a:lstStyle/>
          <a:p>
            <a:pPr algn="ctr"/>
            <a:r>
              <a:rPr lang="en-US" altLang="zh-CN" sz="4500" dirty="0">
                <a:solidFill>
                  <a:schemeClr val="bg1"/>
                </a:solidFill>
                <a:latin typeface="Tahoma" pitchFamily="34" charset="0"/>
                <a:ea typeface="Tahoma" pitchFamily="34" charset="0"/>
                <a:cs typeface="Tahoma" pitchFamily="34" charset="0"/>
              </a:rPr>
              <a:t>Thank You!</a:t>
            </a:r>
            <a:endParaRPr lang="zh-CN" altLang="en-US" sz="4500" dirty="0">
              <a:solidFill>
                <a:schemeClr val="bg1"/>
              </a:solidFill>
              <a:latin typeface="Tahoma" pitchFamily="34" charset="0"/>
              <a:cs typeface="Tahoma" pitchFamily="34" charset="0"/>
            </a:endParaRPr>
          </a:p>
        </p:txBody>
      </p:sp>
      <p:pic>
        <p:nvPicPr>
          <p:cNvPr id="4" name="图片 3"/>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544108" y="489226"/>
            <a:ext cx="1848521" cy="517586"/>
          </a:xfrm>
          <a:prstGeom prst="rect">
            <a:avLst/>
          </a:prstGeom>
        </p:spPr>
      </p:pic>
      <p:sp>
        <p:nvSpPr>
          <p:cNvPr id="2" name="灯片编号占位符 1"/>
          <p:cNvSpPr>
            <a:spLocks noGrp="1"/>
          </p:cNvSpPr>
          <p:nvPr>
            <p:ph type="sldNum" sz="quarter" idx="12"/>
          </p:nvPr>
        </p:nvSpPr>
        <p:spPr/>
        <p:txBody>
          <a:bodyPr/>
          <a:lstStyle/>
          <a:p>
            <a:fld id="{CB818ED7-1FAF-4BEC-A906-EB6564C334EB}" type="slidenum">
              <a:rPr lang="zh-CN" altLang="en-US" smtClean="0"/>
              <a:pPr/>
              <a:t>74</a:t>
            </a:fld>
            <a:endParaRPr lang="zh-CN" altLang="en-US" dirty="0"/>
          </a:p>
        </p:txBody>
      </p:sp>
    </p:spTree>
    <p:extLst>
      <p:ext uri="{BB962C8B-B14F-4D97-AF65-F5344CB8AC3E}">
        <p14:creationId xmlns:p14="http://schemas.microsoft.com/office/powerpoint/2010/main" val="1007037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53FD3-260E-4429-90E2-B36E943543FB}"/>
              </a:ext>
            </a:extLst>
          </p:cNvPr>
          <p:cNvSpPr>
            <a:spLocks noGrp="1"/>
          </p:cNvSpPr>
          <p:nvPr>
            <p:ph type="title"/>
          </p:nvPr>
        </p:nvSpPr>
        <p:spPr/>
        <p:txBody>
          <a:bodyPr/>
          <a:lstStyle/>
          <a:p>
            <a:r>
              <a:rPr lang="en-US" altLang="zh-CN" dirty="0"/>
              <a:t>HDFS &amp; Spark</a:t>
            </a:r>
            <a:endParaRPr lang="zh-CN" altLang="en-US" dirty="0"/>
          </a:p>
        </p:txBody>
      </p:sp>
      <p:sp>
        <p:nvSpPr>
          <p:cNvPr id="4" name="灯片编号占位符 3">
            <a:extLst>
              <a:ext uri="{FF2B5EF4-FFF2-40B4-BE49-F238E27FC236}">
                <a16:creationId xmlns:a16="http://schemas.microsoft.com/office/drawing/2014/main" id="{D9D31374-4C12-47EE-AABD-469B829EDA81}"/>
              </a:ext>
            </a:extLst>
          </p:cNvPr>
          <p:cNvSpPr>
            <a:spLocks noGrp="1"/>
          </p:cNvSpPr>
          <p:nvPr>
            <p:ph type="sldNum" sz="quarter" idx="12"/>
          </p:nvPr>
        </p:nvSpPr>
        <p:spPr/>
        <p:txBody>
          <a:bodyPr/>
          <a:lstStyle/>
          <a:p>
            <a:fld id="{CB818ED7-1FAF-4BEC-A906-EB6564C334EB}" type="slidenum">
              <a:rPr lang="zh-CN" altLang="en-US" smtClean="0"/>
              <a:pPr/>
              <a:t>8</a:t>
            </a:fld>
            <a:endParaRPr lang="zh-CN" altLang="en-US" dirty="0"/>
          </a:p>
        </p:txBody>
      </p:sp>
      <p:pic>
        <p:nvPicPr>
          <p:cNvPr id="5" name="图片 4">
            <a:extLst>
              <a:ext uri="{FF2B5EF4-FFF2-40B4-BE49-F238E27FC236}">
                <a16:creationId xmlns:a16="http://schemas.microsoft.com/office/drawing/2014/main" id="{AF0F6DD3-C568-4E78-AD43-8F7FC1C686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7724" y="1021544"/>
            <a:ext cx="5139042" cy="2937887"/>
          </a:xfrm>
          <a:prstGeom prst="rect">
            <a:avLst/>
          </a:prstGeom>
        </p:spPr>
      </p:pic>
      <p:sp>
        <p:nvSpPr>
          <p:cNvPr id="6" name="燕尾形 16">
            <a:extLst>
              <a:ext uri="{FF2B5EF4-FFF2-40B4-BE49-F238E27FC236}">
                <a16:creationId xmlns:a16="http://schemas.microsoft.com/office/drawing/2014/main" id="{9017B20C-50DA-4615-8600-2EC06D9F2C53}"/>
              </a:ext>
            </a:extLst>
          </p:cNvPr>
          <p:cNvSpPr/>
          <p:nvPr/>
        </p:nvSpPr>
        <p:spPr>
          <a:xfrm>
            <a:off x="1354428" y="4067443"/>
            <a:ext cx="6327132" cy="640333"/>
          </a:xfrm>
          <a:prstGeom prst="chevron">
            <a:avLst>
              <a:gd name="adj" fmla="val 41712"/>
            </a:avLst>
          </a:prstGeom>
          <a:noFill/>
          <a:ln w="2540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Slow due to replication and disk I/O, but necessary for fault tolerance</a:t>
            </a:r>
            <a:r>
              <a:rPr lang="en-US" altLang="zh-CN" sz="2100" dirty="0">
                <a:solidFill>
                  <a:schemeClr val="tx1"/>
                </a:solidFill>
                <a:latin typeface="微软雅黑" panose="020B0503020204020204" pitchFamily="34" charset="-122"/>
                <a:ea typeface="微软雅黑" panose="020B0503020204020204" pitchFamily="34" charset="-122"/>
              </a:rPr>
              <a:t>	</a:t>
            </a:r>
            <a:endParaRPr lang="zh-CN" altLang="en-US" sz="21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039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53FD3-260E-4429-90E2-B36E943543FB}"/>
              </a:ext>
            </a:extLst>
          </p:cNvPr>
          <p:cNvSpPr>
            <a:spLocks noGrp="1"/>
          </p:cNvSpPr>
          <p:nvPr>
            <p:ph type="title"/>
          </p:nvPr>
        </p:nvSpPr>
        <p:spPr/>
        <p:txBody>
          <a:bodyPr/>
          <a:lstStyle/>
          <a:p>
            <a:r>
              <a:rPr lang="en-US" altLang="zh-CN" dirty="0"/>
              <a:t>HDFS &amp; Spark</a:t>
            </a:r>
            <a:endParaRPr lang="zh-CN" altLang="en-US" dirty="0"/>
          </a:p>
        </p:txBody>
      </p:sp>
      <p:sp>
        <p:nvSpPr>
          <p:cNvPr id="4" name="灯片编号占位符 3">
            <a:extLst>
              <a:ext uri="{FF2B5EF4-FFF2-40B4-BE49-F238E27FC236}">
                <a16:creationId xmlns:a16="http://schemas.microsoft.com/office/drawing/2014/main" id="{D9D31374-4C12-47EE-AABD-469B829EDA81}"/>
              </a:ext>
            </a:extLst>
          </p:cNvPr>
          <p:cNvSpPr>
            <a:spLocks noGrp="1"/>
          </p:cNvSpPr>
          <p:nvPr>
            <p:ph type="sldNum" sz="quarter" idx="12"/>
          </p:nvPr>
        </p:nvSpPr>
        <p:spPr/>
        <p:txBody>
          <a:bodyPr/>
          <a:lstStyle/>
          <a:p>
            <a:fld id="{CB818ED7-1FAF-4BEC-A906-EB6564C334EB}" type="slidenum">
              <a:rPr lang="zh-CN" altLang="en-US" smtClean="0"/>
              <a:pPr/>
              <a:t>9</a:t>
            </a:fld>
            <a:endParaRPr lang="zh-CN" altLang="en-US" dirty="0"/>
          </a:p>
        </p:txBody>
      </p:sp>
      <p:pic>
        <p:nvPicPr>
          <p:cNvPr id="8" name="图片 7">
            <a:extLst>
              <a:ext uri="{FF2B5EF4-FFF2-40B4-BE49-F238E27FC236}">
                <a16:creationId xmlns:a16="http://schemas.microsoft.com/office/drawing/2014/main" id="{DFE96D67-C64D-46CF-A2C3-637BEFBB0B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7694" y="845072"/>
            <a:ext cx="5508612" cy="3108414"/>
          </a:xfrm>
          <a:prstGeom prst="rect">
            <a:avLst/>
          </a:prstGeom>
        </p:spPr>
      </p:pic>
      <p:sp>
        <p:nvSpPr>
          <p:cNvPr id="9" name="燕尾形 16">
            <a:extLst>
              <a:ext uri="{FF2B5EF4-FFF2-40B4-BE49-F238E27FC236}">
                <a16:creationId xmlns:a16="http://schemas.microsoft.com/office/drawing/2014/main" id="{F20C449E-4CD5-4E07-9E10-ECD168C9A846}"/>
              </a:ext>
            </a:extLst>
          </p:cNvPr>
          <p:cNvSpPr/>
          <p:nvPr/>
        </p:nvSpPr>
        <p:spPr>
          <a:xfrm>
            <a:off x="2087724" y="4081255"/>
            <a:ext cx="4812641" cy="434346"/>
          </a:xfrm>
          <a:prstGeom prst="chevron">
            <a:avLst>
              <a:gd name="adj" fmla="val 41712"/>
            </a:avLst>
          </a:prstGeom>
          <a:noFill/>
          <a:ln w="25400" cap="sq">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a:solidFill>
                  <a:schemeClr val="tx1"/>
                </a:solidFill>
                <a:latin typeface="微软雅黑" panose="020B0503020204020204" pitchFamily="34" charset="-122"/>
                <a:ea typeface="微软雅黑" panose="020B0503020204020204" pitchFamily="34" charset="-122"/>
              </a:rPr>
              <a:t>10-100x faster than network/disk</a:t>
            </a:r>
            <a:endParaRPr lang="zh-CN" altLang="en-US" sz="15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1295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主题​​">
  <a:themeElements>
    <a:clrScheme name="波形">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43898</TotalTime>
  <Words>7723</Words>
  <Application>Microsoft Macintosh PowerPoint</Application>
  <PresentationFormat>全屏显示(16:9)</PresentationFormat>
  <Paragraphs>723</Paragraphs>
  <Slides>74</Slides>
  <Notes>23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74</vt:i4>
      </vt:variant>
    </vt:vector>
  </HeadingPairs>
  <TitlesOfParts>
    <vt:vector size="89" baseType="lpstr">
      <vt:lpstr>DengXian</vt:lpstr>
      <vt:lpstr>微软雅黑</vt:lpstr>
      <vt:lpstr>JetBrains Mono</vt:lpstr>
      <vt:lpstr>Arial</vt:lpstr>
      <vt:lpstr>Calibri</vt:lpstr>
      <vt:lpstr>Cambria</vt:lpstr>
      <vt:lpstr>Consolas</vt:lpstr>
      <vt:lpstr>Corbel</vt:lpstr>
      <vt:lpstr>Courier New</vt:lpstr>
      <vt:lpstr>DM Sans</vt:lpstr>
      <vt:lpstr>Lucida Console</vt:lpstr>
      <vt:lpstr>Menlo</vt:lpstr>
      <vt:lpstr>Tahoma</vt:lpstr>
      <vt:lpstr>Times New Roman</vt:lpstr>
      <vt:lpstr>Office 主题​​</vt:lpstr>
      <vt:lpstr>Architecture of Enterprise Applications 25 Spark </vt:lpstr>
      <vt:lpstr>Contents and Objectives</vt:lpstr>
      <vt:lpstr>Spark</vt:lpstr>
      <vt:lpstr>Spark</vt:lpstr>
      <vt:lpstr>Spark</vt:lpstr>
      <vt:lpstr>Spark &amp; Hadoop</vt:lpstr>
      <vt:lpstr>Example: Log Mining</vt:lpstr>
      <vt:lpstr>HDFS &amp; Spark</vt:lpstr>
      <vt:lpstr>HDFS &amp; Spark</vt:lpstr>
      <vt:lpstr>Download Apach Spark</vt:lpstr>
      <vt:lpstr>Spark Components</vt:lpstr>
      <vt:lpstr>Spark Components</vt:lpstr>
      <vt:lpstr>Spark Components</vt:lpstr>
      <vt:lpstr>Cluster Manager Types</vt:lpstr>
      <vt:lpstr>How Spark Works</vt:lpstr>
      <vt:lpstr>Glossary</vt:lpstr>
      <vt:lpstr>Spark Standalone Mode</vt:lpstr>
      <vt:lpstr>Spark Standalone Mode</vt:lpstr>
      <vt:lpstr>Spark Standalone Mode</vt:lpstr>
      <vt:lpstr>Spark Standalone Mode</vt:lpstr>
      <vt:lpstr>Quick Start</vt:lpstr>
      <vt:lpstr>Quick Start</vt:lpstr>
      <vt:lpstr>Quick Start</vt:lpstr>
      <vt:lpstr>Quick Start</vt:lpstr>
      <vt:lpstr>Quick Start</vt:lpstr>
      <vt:lpstr>Quick Start</vt:lpstr>
      <vt:lpstr>Quick Start</vt:lpstr>
      <vt:lpstr>Quick Start</vt:lpstr>
      <vt:lpstr>Quick Start</vt:lpstr>
      <vt:lpstr>Quick Start</vt:lpstr>
      <vt:lpstr>Quick Start</vt:lpstr>
      <vt:lpstr>Quick Start</vt:lpstr>
      <vt:lpstr>Quick Start</vt:lpstr>
      <vt:lpstr>Quick Start</vt:lpstr>
      <vt:lpstr>Quick Start</vt:lpstr>
      <vt:lpstr>Spark RDD</vt:lpstr>
      <vt:lpstr>Spark RDD</vt:lpstr>
      <vt:lpstr>RDD Operations</vt:lpstr>
      <vt:lpstr>RDD Operations</vt:lpstr>
      <vt:lpstr>RDD Transformations</vt:lpstr>
      <vt:lpstr>RDD Transformations</vt:lpstr>
      <vt:lpstr>RDD Transformations</vt:lpstr>
      <vt:lpstr>RDD Transformations</vt:lpstr>
      <vt:lpstr>RDD Actions</vt:lpstr>
      <vt:lpstr>RDD Actions </vt:lpstr>
      <vt:lpstr>Spark 程序流程示例</vt:lpstr>
      <vt:lpstr>Shuffle Operation</vt:lpstr>
      <vt:lpstr>Partitions</vt:lpstr>
      <vt:lpstr>Partitions</vt:lpstr>
      <vt:lpstr>Partitions</vt:lpstr>
      <vt:lpstr>Partitions</vt:lpstr>
      <vt:lpstr>Dependencies</vt:lpstr>
      <vt:lpstr>Dependencies</vt:lpstr>
      <vt:lpstr>Dependencies</vt:lpstr>
      <vt:lpstr>Stage</vt:lpstr>
      <vt:lpstr>RDD Persistence</vt:lpstr>
      <vt:lpstr>RDD Persistence</vt:lpstr>
      <vt:lpstr>RDD Persistence</vt:lpstr>
      <vt:lpstr>Spark SQL</vt:lpstr>
      <vt:lpstr>Datasets and DataFrames</vt:lpstr>
      <vt:lpstr>Creating DataFrames</vt:lpstr>
      <vt:lpstr>Untyped Dataset Operations</vt:lpstr>
      <vt:lpstr>Running SQL Queries Programmatically</vt:lpstr>
      <vt:lpstr>Global Temporary View</vt:lpstr>
      <vt:lpstr>Untyped Dataset Operations</vt:lpstr>
      <vt:lpstr>Creating Datasets</vt:lpstr>
      <vt:lpstr>Creating Datasets</vt:lpstr>
      <vt:lpstr>Other Issues</vt:lpstr>
      <vt:lpstr>Other Issues</vt:lpstr>
      <vt:lpstr>Other Issues</vt:lpstr>
      <vt:lpstr>Other Issues</vt:lpstr>
      <vt:lpstr>References</vt:lpstr>
      <vt:lpstr>References</vt:lpstr>
      <vt:lpstr>PowerPoint 演示文稿</vt:lpstr>
    </vt:vector>
  </TitlesOfParts>
  <Company>REINS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REINS PPT</dc:title>
  <dc:subject>REINS BLUE</dc:subject>
  <dc:creator>REINS</dc:creator>
  <cp:lastModifiedBy>haopeng chen</cp:lastModifiedBy>
  <cp:revision>1964</cp:revision>
  <cp:lastPrinted>2019-04-10T06:44:52Z</cp:lastPrinted>
  <dcterms:created xsi:type="dcterms:W3CDTF">2011-12-13T14:18:46Z</dcterms:created>
  <dcterms:modified xsi:type="dcterms:W3CDTF">2023-12-10T07:21:28Z</dcterms:modified>
</cp:coreProperties>
</file>